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22" r:id="rId1"/>
  </p:sldMasterIdLst>
  <p:notesMasterIdLst>
    <p:notesMasterId r:id="rId112"/>
  </p:notesMasterIdLst>
  <p:handoutMasterIdLst>
    <p:handoutMasterId r:id="rId113"/>
  </p:handoutMasterIdLst>
  <p:sldIdLst>
    <p:sldId id="258" r:id="rId2"/>
    <p:sldId id="487" r:id="rId3"/>
    <p:sldId id="636" r:id="rId4"/>
    <p:sldId id="626" r:id="rId5"/>
    <p:sldId id="490" r:id="rId6"/>
    <p:sldId id="484" r:id="rId7"/>
    <p:sldId id="485" r:id="rId8"/>
    <p:sldId id="493" r:id="rId9"/>
    <p:sldId id="639" r:id="rId10"/>
    <p:sldId id="640" r:id="rId11"/>
    <p:sldId id="641" r:id="rId12"/>
    <p:sldId id="642" r:id="rId13"/>
    <p:sldId id="643" r:id="rId14"/>
    <p:sldId id="638" r:id="rId15"/>
    <p:sldId id="644" r:id="rId16"/>
    <p:sldId id="503" r:id="rId17"/>
    <p:sldId id="504" r:id="rId18"/>
    <p:sldId id="506" r:id="rId19"/>
    <p:sldId id="509" r:id="rId20"/>
    <p:sldId id="510" r:id="rId21"/>
    <p:sldId id="635" r:id="rId22"/>
    <p:sldId id="629" r:id="rId23"/>
    <p:sldId id="514" r:id="rId24"/>
    <p:sldId id="515" r:id="rId25"/>
    <p:sldId id="516" r:id="rId26"/>
    <p:sldId id="517" r:id="rId27"/>
    <p:sldId id="518" r:id="rId28"/>
    <p:sldId id="492" r:id="rId29"/>
    <p:sldId id="645" r:id="rId30"/>
    <p:sldId id="646" r:id="rId31"/>
    <p:sldId id="542" r:id="rId32"/>
    <p:sldId id="540" r:id="rId33"/>
    <p:sldId id="519" r:id="rId34"/>
    <p:sldId id="543" r:id="rId35"/>
    <p:sldId id="563" r:id="rId36"/>
    <p:sldId id="546" r:id="rId37"/>
    <p:sldId id="559" r:id="rId38"/>
    <p:sldId id="560" r:id="rId39"/>
    <p:sldId id="561" r:id="rId40"/>
    <p:sldId id="562" r:id="rId41"/>
    <p:sldId id="544" r:id="rId42"/>
    <p:sldId id="498" r:id="rId43"/>
    <p:sldId id="500" r:id="rId44"/>
    <p:sldId id="501" r:id="rId45"/>
    <p:sldId id="627" r:id="rId46"/>
    <p:sldId id="567" r:id="rId47"/>
    <p:sldId id="568" r:id="rId48"/>
    <p:sldId id="569" r:id="rId49"/>
    <p:sldId id="572" r:id="rId50"/>
    <p:sldId id="573" r:id="rId51"/>
    <p:sldId id="575" r:id="rId52"/>
    <p:sldId id="576" r:id="rId53"/>
    <p:sldId id="577" r:id="rId54"/>
    <p:sldId id="598" r:id="rId55"/>
    <p:sldId id="599" r:id="rId56"/>
    <p:sldId id="600" r:id="rId57"/>
    <p:sldId id="582" r:id="rId58"/>
    <p:sldId id="583" r:id="rId59"/>
    <p:sldId id="584" r:id="rId60"/>
    <p:sldId id="585" r:id="rId61"/>
    <p:sldId id="586" r:id="rId62"/>
    <p:sldId id="587" r:id="rId63"/>
    <p:sldId id="588" r:id="rId64"/>
    <p:sldId id="589" r:id="rId65"/>
    <p:sldId id="601" r:id="rId66"/>
    <p:sldId id="592" r:id="rId67"/>
    <p:sldId id="602" r:id="rId68"/>
    <p:sldId id="594" r:id="rId69"/>
    <p:sldId id="595" r:id="rId70"/>
    <p:sldId id="596" r:id="rId71"/>
    <p:sldId id="603" r:id="rId72"/>
    <p:sldId id="625" r:id="rId73"/>
    <p:sldId id="605" r:id="rId74"/>
    <p:sldId id="606" r:id="rId75"/>
    <p:sldId id="607" r:id="rId76"/>
    <p:sldId id="604" r:id="rId77"/>
    <p:sldId id="597" r:id="rId78"/>
    <p:sldId id="623" r:id="rId79"/>
    <p:sldId id="608" r:id="rId80"/>
    <p:sldId id="609" r:id="rId81"/>
    <p:sldId id="610" r:id="rId82"/>
    <p:sldId id="611" r:id="rId83"/>
    <p:sldId id="612" r:id="rId84"/>
    <p:sldId id="613" r:id="rId85"/>
    <p:sldId id="614" r:id="rId86"/>
    <p:sldId id="615" r:id="rId87"/>
    <p:sldId id="616" r:id="rId88"/>
    <p:sldId id="617" r:id="rId89"/>
    <p:sldId id="618" r:id="rId90"/>
    <p:sldId id="619" r:id="rId91"/>
    <p:sldId id="620" r:id="rId92"/>
    <p:sldId id="621" r:id="rId93"/>
    <p:sldId id="622" r:id="rId94"/>
    <p:sldId id="630" r:id="rId95"/>
    <p:sldId id="628" r:id="rId96"/>
    <p:sldId id="547" r:id="rId97"/>
    <p:sldId id="548" r:id="rId98"/>
    <p:sldId id="549" r:id="rId99"/>
    <p:sldId id="550" r:id="rId100"/>
    <p:sldId id="551" r:id="rId101"/>
    <p:sldId id="552" r:id="rId102"/>
    <p:sldId id="553" r:id="rId103"/>
    <p:sldId id="554" r:id="rId104"/>
    <p:sldId id="564" r:id="rId105"/>
    <p:sldId id="555" r:id="rId106"/>
    <p:sldId id="556" r:id="rId107"/>
    <p:sldId id="557" r:id="rId108"/>
    <p:sldId id="631" r:id="rId109"/>
    <p:sldId id="633" r:id="rId110"/>
    <p:sldId id="634" r:id="rId111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D3A600"/>
    <a:srgbClr val="333399"/>
    <a:srgbClr val="FFCB05"/>
    <a:srgbClr val="FF9900"/>
    <a:srgbClr val="00274C"/>
    <a:srgbClr val="009900"/>
    <a:srgbClr val="D60093"/>
    <a:srgbClr val="FF3300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97"/>
    <p:restoredTop sz="96327"/>
  </p:normalViewPr>
  <p:slideViewPr>
    <p:cSldViewPr>
      <p:cViewPr varScale="1">
        <p:scale>
          <a:sx n="128" d="100"/>
          <a:sy n="128" d="100"/>
        </p:scale>
        <p:origin x="212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4288" y="19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handoutMaster" Target="handoutMasters/handout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/>
            </a:lvl1pPr>
          </a:lstStyle>
          <a:p>
            <a:fld id="{B29687F7-08B4-A54B-BC56-F290ADA497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8747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>
                <a:latin typeface="Times New Roman" charset="0"/>
              </a:defRPr>
            </a:lvl1pPr>
          </a:lstStyle>
          <a:p>
            <a:fld id="{C7E9A20B-E167-2E4E-BE18-AA9F5BF5FBB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54" tIns="48580" rIns="97154" bIns="485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notes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343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68413" y="727075"/>
            <a:ext cx="4781550" cy="35861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2151473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rnetlivestats.com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965200"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14EF427-E3A8-D542-91D3-317F25033480}" type="slidenum">
              <a:rPr lang="en-US" sz="1100" b="0">
                <a:latin typeface="Times New Roman" charset="0"/>
              </a:rPr>
              <a:pPr/>
              <a:t>1</a:t>
            </a:fld>
            <a:endParaRPr lang="en-US" sz="1100" b="0">
              <a:latin typeface="Times New Roman" charset="0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8413" y="727075"/>
            <a:ext cx="4781550" cy="3586163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3302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hape 24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4034" name="Shape 242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2291151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Shape 12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63" name="Shape 12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125703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Shape 12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63" name="Shape 12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15822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Shape 12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63" name="Shape 12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4155849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https://www.internetlivestats.com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696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458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465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3750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649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/>
          <a:p>
            <a:r>
              <a:rPr lang="en-US">
                <a:ea typeface="ＭＳ Ｐゴシック" charset="0"/>
                <a:cs typeface="ＭＳ Ｐゴシック" charset="0"/>
              </a:rPr>
              <a:t>Row vs column</a:t>
            </a:r>
          </a:p>
        </p:txBody>
      </p:sp>
      <p:sp>
        <p:nvSpPr>
          <p:cNvPr id="106499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9896610A-824C-E640-895C-51CF8E6845E5}" type="slidenum">
              <a:rPr lang="en-US" sz="1200" b="0">
                <a:latin typeface="Times New Roman" charset="0"/>
              </a:rPr>
              <a:pPr eaLnBrk="1" hangingPunct="1"/>
              <a:t>69</a:t>
            </a:fld>
            <a:endParaRPr lang="en-US" sz="1200" b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8957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238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206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3802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77" name="Shape 9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34396653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6856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62" name="Shape 2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12667698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01" name="Shape 5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27732268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27" name="Shape 52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2200" dirty="0"/>
              <a:t>DSLAM: Digital</a:t>
            </a:r>
            <a:r>
              <a:rPr lang="en-US" sz="2200" baseline="0" dirty="0"/>
              <a:t> Subscriber Line Access Multiplexer</a:t>
            </a: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7233316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33" name="Shape 5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4967001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40780438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47" name="Shape 6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2200" dirty="0"/>
              <a:t>CMTS: Cable</a:t>
            </a:r>
            <a:r>
              <a:rPr lang="en-US" sz="2200" baseline="0" dirty="0"/>
              <a:t> Modem Termination System</a:t>
            </a: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23057930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95" name="Shape 6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437690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8413" y="727075"/>
            <a:ext cx="4781550" cy="3586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342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34710407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84" name="Shape 7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5181469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90" name="Shape 7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4376240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96" name="Shape 7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6072640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Shape 127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75" name="Shape 12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1806803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06853736-755B-554A-9366-004E68471B24}" type="slidenum">
              <a:rPr lang="en-US" sz="1200" b="0">
                <a:latin typeface="Times New Roman" charset="0"/>
              </a:rPr>
              <a:pPr eaLnBrk="1" hangingPunct="1"/>
              <a:t>97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4400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B4C4FE38-6329-B04C-BCBE-FB1D65C42D43}" type="slidenum">
              <a:rPr lang="en-US" sz="1200" b="0">
                <a:latin typeface="Times New Roman" charset="0"/>
              </a:rPr>
              <a:pPr eaLnBrk="1" hangingPunct="1"/>
              <a:t>98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829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B8BE3C76-D595-8D46-A91B-86F5BF7B1C89}" type="slidenum">
              <a:rPr lang="en-US" sz="1200" b="0">
                <a:latin typeface="Times New Roman" charset="0"/>
              </a:rPr>
              <a:pPr eaLnBrk="1" hangingPunct="1"/>
              <a:t>99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952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B0558521-12D8-B245-8229-7FDFF185F9C1}" type="slidenum">
              <a:rPr lang="en-US" sz="1200" b="0">
                <a:latin typeface="Times New Roman" charset="0"/>
              </a:rPr>
              <a:pPr eaLnBrk="1" hangingPunct="1"/>
              <a:t>100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6546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216304B0-336D-0845-BF35-1E49F82C2A99}" type="slidenum">
              <a:rPr lang="en-US" sz="1200" b="0">
                <a:latin typeface="Times New Roman" charset="0"/>
              </a:rPr>
              <a:pPr eaLnBrk="1" hangingPunct="1"/>
              <a:t>101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270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3648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AB2A70AA-1ECE-264E-8176-899DBEDF86AA}" type="slidenum">
              <a:rPr lang="en-US" sz="1200" b="0">
                <a:latin typeface="Times New Roman" charset="0"/>
              </a:rPr>
              <a:pPr eaLnBrk="1" hangingPunct="1"/>
              <a:t>102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805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76E34E85-D807-6D41-8AC9-35115CB73774}" type="slidenum">
              <a:rPr lang="en-US" sz="1200" b="0">
                <a:latin typeface="Times New Roman" charset="0"/>
              </a:rPr>
              <a:pPr eaLnBrk="1" hangingPunct="1"/>
              <a:t>103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077" tIns="45539" rIns="91077" bIns="45539"/>
          <a:lstStyle/>
          <a:p>
            <a:pPr defTabSz="855921"/>
            <a:r>
              <a:rPr lang="en-US">
                <a:ea typeface="ＭＳ Ｐゴシック" charset="0"/>
                <a:cs typeface="ＭＳ Ｐゴシック" charset="0"/>
              </a:rPr>
              <a:t>Why the delays in the first pass of the establishment, but not in subsequent passes (or in teardown)?</a:t>
            </a:r>
          </a:p>
        </p:txBody>
      </p:sp>
    </p:spTree>
    <p:extLst>
      <p:ext uri="{BB962C8B-B14F-4D97-AF65-F5344CB8AC3E}">
        <p14:creationId xmlns:p14="http://schemas.microsoft.com/office/powerpoint/2010/main" val="18367559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76E34E85-D807-6D41-8AC9-35115CB73774}" type="slidenum">
              <a:rPr lang="en-US" sz="1200" b="0">
                <a:latin typeface="Times New Roman" charset="0"/>
              </a:rPr>
              <a:pPr eaLnBrk="1" hangingPunct="1"/>
              <a:t>104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077" tIns="45539" rIns="91077" bIns="45539"/>
          <a:lstStyle/>
          <a:p>
            <a:pPr defTabSz="855921"/>
            <a:r>
              <a:rPr lang="en-US">
                <a:ea typeface="ＭＳ Ｐゴシック" charset="0"/>
                <a:cs typeface="ＭＳ Ｐゴシック" charset="0"/>
              </a:rPr>
              <a:t>Why the delays in the first pass of the establishment, but not in subsequent passes (or in teardown)?</a:t>
            </a:r>
          </a:p>
        </p:txBody>
      </p:sp>
    </p:spTree>
    <p:extLst>
      <p:ext uri="{BB962C8B-B14F-4D97-AF65-F5344CB8AC3E}">
        <p14:creationId xmlns:p14="http://schemas.microsoft.com/office/powerpoint/2010/main" val="15171139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92A9210E-846A-734B-9296-5410C62C894F}" type="slidenum">
              <a:rPr lang="en-US" sz="1200" b="0">
                <a:latin typeface="Times New Roman" charset="0"/>
              </a:rPr>
              <a:pPr eaLnBrk="1" hangingPunct="1"/>
              <a:t>105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077" tIns="45539" rIns="91077" bIns="45539"/>
          <a:lstStyle/>
          <a:p>
            <a:pPr defTabSz="855921"/>
            <a:r>
              <a:rPr lang="en-US">
                <a:ea typeface="ＭＳ Ｐゴシック" charset="0"/>
                <a:cs typeface="ＭＳ Ｐゴシック" charset="0"/>
              </a:rPr>
              <a:t>Why the delays in the first pass of the establishment, but not in subsequent passes (or in teardown)?</a:t>
            </a:r>
          </a:p>
        </p:txBody>
      </p:sp>
    </p:spTree>
    <p:extLst>
      <p:ext uri="{BB962C8B-B14F-4D97-AF65-F5344CB8AC3E}">
        <p14:creationId xmlns:p14="http://schemas.microsoft.com/office/powerpoint/2010/main" val="37263157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9BE86E8E-9C73-A345-8861-F87B1D852876}" type="slidenum">
              <a:rPr lang="en-US" sz="1200" b="0">
                <a:latin typeface="Times New Roman" charset="0"/>
              </a:rPr>
              <a:pPr eaLnBrk="1" hangingPunct="1"/>
              <a:t>106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077" tIns="45539" rIns="91077" bIns="45539"/>
          <a:lstStyle/>
          <a:p>
            <a:pPr defTabSz="855921"/>
            <a:r>
              <a:rPr lang="en-US" dirty="0">
                <a:ea typeface="ＭＳ Ｐゴシック" charset="0"/>
                <a:cs typeface="ＭＳ Ｐゴシック" charset="0"/>
              </a:rPr>
              <a:t>Why the delays in the first pass of the establishment, but not in subsequent passes (or in teardown)?</a:t>
            </a:r>
          </a:p>
        </p:txBody>
      </p:sp>
    </p:spTree>
    <p:extLst>
      <p:ext uri="{BB962C8B-B14F-4D97-AF65-F5344CB8AC3E}">
        <p14:creationId xmlns:p14="http://schemas.microsoft.com/office/powerpoint/2010/main" val="34104782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CF55224C-F64D-7F42-B37C-56E1D94BD4EE}" type="slidenum">
              <a:rPr lang="en-US" sz="1200" b="0">
                <a:latin typeface="Times New Roman" charset="0"/>
              </a:rPr>
              <a:pPr eaLnBrk="1" hangingPunct="1"/>
              <a:t>107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077" tIns="45539" rIns="91077" bIns="45539"/>
          <a:lstStyle/>
          <a:p>
            <a:pPr defTabSz="855921"/>
            <a:r>
              <a:rPr lang="en-US">
                <a:ea typeface="ＭＳ Ｐゴシック" charset="0"/>
                <a:cs typeface="ＭＳ Ｐゴシック" charset="0"/>
              </a:rPr>
              <a:t>Why the delays in the first pass of the establishment, but not in subsequent passes (or in teardown)?</a:t>
            </a:r>
          </a:p>
        </p:txBody>
      </p:sp>
    </p:spTree>
    <p:extLst>
      <p:ext uri="{BB962C8B-B14F-4D97-AF65-F5344CB8AC3E}">
        <p14:creationId xmlns:p14="http://schemas.microsoft.com/office/powerpoint/2010/main" val="421774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hape 40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3794" name="Shape 41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1772835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hape 6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5842" name="Shape 62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4129561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hape 102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7890" name="Shape 103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3177508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4098502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hape 192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1986" name="Shape 193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961075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0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pitchFamily="96" charset="2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441" name="Rectangle 9"/>
          <p:cNvSpPr>
            <a:spLocks noGrp="1" noChangeArrowheads="1"/>
          </p:cNvSpPr>
          <p:nvPr>
            <p:ph type="ctrTitle"/>
          </p:nvPr>
        </p:nvSpPr>
        <p:spPr>
          <a:xfrm>
            <a:off x="685800" y="1143000"/>
            <a:ext cx="7772400" cy="2057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7710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5853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152400"/>
            <a:ext cx="21336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62484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5339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title style</a:t>
            </a:r>
            <a:endParaRPr/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937584" indent="-401822">
              <a:spcBef>
                <a:spcPts val="1687"/>
              </a:spcBef>
              <a:buChar char="-"/>
              <a:defRPr sz="2500" i="1"/>
            </a:lvl2pPr>
            <a:lvl3pPr marL="1250112" indent="-401822">
              <a:spcBef>
                <a:spcPts val="1687"/>
              </a:spcBef>
              <a:buFont typeface="Gill Sans"/>
              <a:buChar char="-"/>
              <a:defRPr sz="2500" i="1">
                <a:latin typeface="Gill Sans"/>
                <a:ea typeface="Gill Sans"/>
                <a:cs typeface="Gill Sans"/>
                <a:sym typeface="Gill Sans"/>
              </a:defRPr>
            </a:lvl3pPr>
            <a:lvl4pPr marL="1562640" indent="-401822">
              <a:spcBef>
                <a:spcPts val="1687"/>
              </a:spcBef>
              <a:buFont typeface="Gill Sans"/>
              <a:buChar char="-"/>
              <a:defRPr sz="2500" i="1">
                <a:latin typeface="Gill Sans"/>
                <a:ea typeface="Gill Sans"/>
                <a:cs typeface="Gill Sans"/>
                <a:sym typeface="Gill Sans"/>
              </a:defRPr>
            </a:lvl4pPr>
            <a:lvl5pPr marL="1875168" indent="-401822">
              <a:spcBef>
                <a:spcPts val="1687"/>
              </a:spcBef>
              <a:buFont typeface="Gill Sans"/>
              <a:buChar char="-"/>
              <a:defRPr sz="2500" i="1"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9320472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942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1540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86200" cy="44196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600200"/>
            <a:ext cx="3886200" cy="44196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0851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1918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0352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1533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2599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8650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924800" cy="441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8534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37" name="Line 13"/>
          <p:cNvSpPr>
            <a:spLocks noChangeShapeType="1"/>
          </p:cNvSpPr>
          <p:nvPr/>
        </p:nvSpPr>
        <p:spPr bwMode="auto">
          <a:xfrm>
            <a:off x="0" y="1371600"/>
            <a:ext cx="8305800" cy="0"/>
          </a:xfrm>
          <a:prstGeom prst="line">
            <a:avLst/>
          </a:prstGeom>
          <a:noFill/>
          <a:ln w="44450">
            <a:solidFill>
              <a:srgbClr val="FFCB05"/>
            </a:solidFill>
            <a:round/>
            <a:headEnd/>
            <a:tailEnd/>
          </a:ln>
          <a:effectLst>
            <a:outerShdw dist="53882" dir="2700000" algn="ctr" rotWithShape="0">
              <a:srgbClr val="D3A600"/>
            </a:outerShdw>
          </a:effectLst>
        </p:spPr>
        <p:txBody>
          <a:bodyPr wrap="none" anchor="ctr"/>
          <a:lstStyle/>
          <a:p>
            <a:pPr eaLnBrk="0" hangingPunct="0">
              <a:defRPr/>
            </a:pPr>
            <a:endParaRPr lang="en-US" sz="120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6946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effectLst/>
          <a:latin typeface="+mj-lt"/>
          <a:ea typeface="ＭＳ Ｐゴシック" charset="-128"/>
          <a:cs typeface="ＭＳ Ｐゴシック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charset="0"/>
        <a:buChar char="l"/>
        <a:defRPr sz="2800">
          <a:solidFill>
            <a:schemeClr val="accent2"/>
          </a:solidFill>
          <a:latin typeface="+mn-lt"/>
          <a:ea typeface="ＭＳ Ｐゴシック" charset="-128"/>
          <a:cs typeface="ＭＳ Ｐゴシック" charset="-128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Wingdings" pitchFamily="2" charset="2"/>
        <a:buChar char="q"/>
        <a:defRPr sz="2400">
          <a:solidFill>
            <a:schemeClr val="accent2"/>
          </a:solidFill>
          <a:latin typeface="+mn-lt"/>
          <a:ea typeface="ＭＳ Ｐゴシック" charset="-128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»"/>
        <a:defRPr sz="2400">
          <a:solidFill>
            <a:schemeClr val="accent2"/>
          </a:solidFill>
          <a:latin typeface="+mn-lt"/>
          <a:ea typeface="ＭＳ Ｐゴシック" charset="-128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charset="0"/>
        <a:buChar char="n"/>
        <a:defRPr sz="1200">
          <a:solidFill>
            <a:schemeClr val="accent2"/>
          </a:solidFill>
          <a:latin typeface="+mn-lt"/>
          <a:ea typeface="ＭＳ Ｐゴシック" charset="-128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charset="0"/>
        <a:buChar char="l"/>
        <a:defRPr sz="1200">
          <a:solidFill>
            <a:schemeClr val="accent2"/>
          </a:solidFill>
          <a:latin typeface="+mn-lt"/>
          <a:ea typeface="ＭＳ Ｐゴシック" charset="-128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personalpages.manchester.ac.uk/staff/m.dodge/cybergeography/atlas/historical.html" TargetMode="Externa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personalpages.manchester.ac.uk/staff/m.dodge/cybergeography/atlas/historical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personalpages.manchester.ac.uk/staff/m.dodge/cybergeography/atlas/historical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azza.com/cuhk.edu.hk/spring2022/csci4430" TargetMode="External"/><Relationship Id="rId2" Type="http://schemas.openxmlformats.org/officeDocument/2006/relationships/hyperlink" Target="https://github.com/henryhxu/CSCI4430-ESTR4120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henryhxu.github.io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personalpages.manchester.ac.uk/staff/m.dodge/cybergeography/atlas/historical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14350" y="3808553"/>
            <a:ext cx="8115300" cy="1828800"/>
          </a:xfrm>
        </p:spPr>
        <p:txBody>
          <a:bodyPr/>
          <a:lstStyle/>
          <a:p>
            <a:r>
              <a:rPr lang="en-US" altLang="zh-CN" dirty="0">
                <a:latin typeface="Arial" charset="0"/>
                <a:ea typeface="ＭＳ Ｐゴシック" charset="0"/>
                <a:cs typeface="ＭＳ Ｐゴシック" charset="0"/>
              </a:rPr>
              <a:t>Hong</a:t>
            </a:r>
            <a:r>
              <a:rPr lang="zh-CN" altLang="en-US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>
                <a:latin typeface="Arial" charset="0"/>
                <a:ea typeface="ＭＳ Ｐゴシック" charset="0"/>
                <a:cs typeface="ＭＳ Ｐゴシック" charset="0"/>
              </a:rPr>
              <a:t>Xu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None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None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algn="l"/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Material with thanks to </a:t>
            </a:r>
            <a:r>
              <a:rPr lang="en-US" altLang="zh-CN" sz="1800" i="1" dirty="0" err="1">
                <a:latin typeface="Arial" charset="0"/>
                <a:ea typeface="ＭＳ Ｐゴシック" charset="0"/>
                <a:cs typeface="ＭＳ Ｐゴシック" charset="0"/>
              </a:rPr>
              <a:t>Mosharaf</a:t>
            </a:r>
            <a:r>
              <a:rPr lang="zh-CN" altLang="en-US" sz="1800" i="1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1800" i="1" dirty="0">
                <a:latin typeface="Arial" charset="0"/>
                <a:ea typeface="ＭＳ Ｐゴシック" charset="0"/>
                <a:cs typeface="ＭＳ Ｐゴシック" charset="0"/>
              </a:rPr>
              <a:t>Chowdhury,</a:t>
            </a:r>
            <a:r>
              <a:rPr lang="zh-CN" altLang="en-US" sz="1800" i="1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Aditya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Akella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Sugih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Jamin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, Philip Levis, Sylvia Ratnasamy, Peter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Steenkiste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, and many other colleagues.</a:t>
            </a:r>
          </a:p>
          <a:p>
            <a:pPr>
              <a:buFont typeface="Monotype Sorts" charset="0"/>
              <a:buNone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None/>
            </a:pP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3858" y="1090432"/>
            <a:ext cx="9144000" cy="2286000"/>
          </a:xfrm>
        </p:spPr>
        <p:txBody>
          <a:bodyPr/>
          <a:lstStyle/>
          <a:p>
            <a:pPr algn="ctr"/>
            <a:r>
              <a:rPr lang="en-US" altLang="zh-CN" dirty="0">
                <a:effectLst/>
                <a:latin typeface="Arial Black" charset="0"/>
                <a:ea typeface="ＭＳ Ｐゴシック" charset="0"/>
                <a:cs typeface="ＭＳ Ｐゴシック" charset="0"/>
              </a:rPr>
              <a:t>CSCI4430</a:t>
            </a:r>
            <a:r>
              <a:rPr lang="zh-CN" altLang="en-US" dirty="0">
                <a:latin typeface="Arial Black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/>
              <a:t>Computer Networks</a:t>
            </a:r>
            <a:br>
              <a:rPr lang="en-US" dirty="0">
                <a:effectLst/>
                <a:latin typeface="Arial Black" charset="0"/>
                <a:ea typeface="ＭＳ Ｐゴシック" charset="0"/>
                <a:cs typeface="ＭＳ Ｐゴシック" charset="0"/>
              </a:rPr>
            </a:br>
            <a:br>
              <a:rPr lang="en-US" sz="2400" dirty="0">
                <a:latin typeface="Arial Black" charset="0"/>
                <a:ea typeface="ＭＳ Ｐゴシック" charset="0"/>
                <a:cs typeface="ＭＳ Ｐゴシック" charset="0"/>
              </a:rPr>
            </a:br>
            <a:r>
              <a:rPr lang="en-US" altLang="zh-CN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Lecture</a:t>
            </a:r>
            <a:r>
              <a:rPr lang="zh-CN" altLang="en-US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1:</a:t>
            </a:r>
            <a:r>
              <a:rPr lang="zh-CN" altLang="en-US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Intro</a:t>
            </a:r>
            <a:r>
              <a:rPr lang="zh-CN" altLang="en-US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and</a:t>
            </a:r>
            <a:r>
              <a:rPr lang="zh-CN" altLang="en-US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Overview</a:t>
            </a:r>
            <a:endParaRPr lang="en-US" b="1" dirty="0">
              <a:effectLst/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D52D3-DB98-A541-A88E-20873E4D7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evolve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1969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E4891-C909-FB49-A3B1-F6FBDEABB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end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1969,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few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29F6F-3CA0-3244-AEDC-A3357D2080DF}"/>
              </a:ext>
            </a:extLst>
          </p:cNvPr>
          <p:cNvSpPr txBox="1"/>
          <p:nvPr/>
        </p:nvSpPr>
        <p:spPr>
          <a:xfrm>
            <a:off x="685800" y="6170711"/>
            <a:ext cx="792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hlinkClick r:id="rId2"/>
              </a:rPr>
              <a:t>http://personalpages.manchester.ac.uk/staff/m.dodge/cybergeography/atlas/historical.html</a:t>
            </a:r>
            <a:endParaRPr lang="en-US" sz="1400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833573-9112-774B-900B-A2D6F5ADF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095500"/>
            <a:ext cx="3239851" cy="4191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B1CB66-5F30-5543-9D3D-C33C337CFD71}"/>
              </a:ext>
            </a:extLst>
          </p:cNvPr>
          <p:cNvSpPr txBox="1"/>
          <p:nvPr/>
        </p:nvSpPr>
        <p:spPr>
          <a:xfrm>
            <a:off x="5468949" y="4666054"/>
            <a:ext cx="2190023" cy="584775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MAC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layer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EBB452-BEAC-2048-A673-3038067BBB6A}"/>
              </a:ext>
            </a:extLst>
          </p:cNvPr>
          <p:cNvSpPr txBox="1"/>
          <p:nvPr/>
        </p:nvSpPr>
        <p:spPr>
          <a:xfrm>
            <a:off x="4267201" y="3581400"/>
            <a:ext cx="487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Q:</a:t>
            </a:r>
            <a:r>
              <a:rPr lang="zh-CN" altLang="en-US" sz="2400" dirty="0"/>
              <a:t> </a:t>
            </a:r>
            <a:r>
              <a:rPr lang="en-US" altLang="zh-CN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distinguish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coordinate</a:t>
            </a:r>
            <a:r>
              <a:rPr lang="zh-CN" altLang="en-US" sz="2400" dirty="0"/>
              <a:t> </a:t>
            </a:r>
            <a:r>
              <a:rPr lang="en-US" altLang="zh-CN" sz="2400" dirty="0"/>
              <a:t>multiple</a:t>
            </a:r>
            <a:r>
              <a:rPr lang="zh-CN" altLang="en-US" sz="2400" dirty="0"/>
              <a:t> </a:t>
            </a:r>
            <a:r>
              <a:rPr lang="en-US" altLang="zh-CN" sz="2400" dirty="0"/>
              <a:t>nodes?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3540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9"/>
          <p:cNvSpPr>
            <a:spLocks noChangeArrowheads="1"/>
          </p:cNvSpPr>
          <p:nvPr/>
        </p:nvSpPr>
        <p:spPr bwMode="auto">
          <a:xfrm>
            <a:off x="1066800" y="3086100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8130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8131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8132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8133" name="Line 13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34" name="Line 14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35" name="Line 15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36" name="AutoShape 16"/>
          <p:cNvSpPr>
            <a:spLocks noChangeArrowheads="1"/>
          </p:cNvSpPr>
          <p:nvPr/>
        </p:nvSpPr>
        <p:spPr bwMode="auto">
          <a:xfrm rot="5400000">
            <a:off x="4502151" y="2627315"/>
            <a:ext cx="182562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37" name="AutoShape 17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38" name="AutoShape 60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39" name="Line 65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40" name="Line 74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48141" name="Text Box 75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4814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814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8144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8145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4814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4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48" name="Rectangle 8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8149" name="Rectangle 83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8150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2FE13E-F651-434D-94A2-00ECF029887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4028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9"/>
          <p:cNvSpPr>
            <a:spLocks noChangeArrowheads="1"/>
          </p:cNvSpPr>
          <p:nvPr/>
        </p:nvSpPr>
        <p:spPr bwMode="auto">
          <a:xfrm>
            <a:off x="1066800" y="3086100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0178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0179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0180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0181" name="Line 13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2" name="Line 14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3" name="Line 15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4" name="AutoShape 16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5" name="AutoShape 17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6" name="AutoShape 18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8" name="AutoShape 61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9" name="Line 70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90" name="Line 79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50191" name="Text Box 80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5019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019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0194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50195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5019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9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98" name="Rectangle 87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0199" name="Rectangle 88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0200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02AB96-A564-7F44-9744-F22D68E264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101</a:t>
            </a:fld>
            <a:endParaRPr lang="en-US"/>
          </a:p>
        </p:txBody>
      </p:sp>
      <p:sp>
        <p:nvSpPr>
          <p:cNvPr id="29" name="AutoShape 53"/>
          <p:cNvSpPr>
            <a:spLocks/>
          </p:cNvSpPr>
          <p:nvPr/>
        </p:nvSpPr>
        <p:spPr bwMode="auto">
          <a:xfrm>
            <a:off x="1846263" y="3200400"/>
            <a:ext cx="76200" cy="838200"/>
          </a:xfrm>
          <a:prstGeom prst="leftBrace">
            <a:avLst>
              <a:gd name="adj1" fmla="val 91667"/>
              <a:gd name="adj2" fmla="val 36366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30" name="Shape 1261"/>
          <p:cNvSpPr/>
          <p:nvPr/>
        </p:nvSpPr>
        <p:spPr>
          <a:xfrm>
            <a:off x="-69201" y="3235298"/>
            <a:ext cx="18722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establishment</a:t>
            </a:r>
            <a:endParaRPr sz="2180" dirty="0"/>
          </a:p>
        </p:txBody>
      </p:sp>
    </p:spTree>
    <p:extLst>
      <p:ext uri="{BB962C8B-B14F-4D97-AF65-F5344CB8AC3E}">
        <p14:creationId xmlns:p14="http://schemas.microsoft.com/office/powerpoint/2010/main" val="429087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 advAuto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9"/>
          <p:cNvSpPr>
            <a:spLocks noChangeArrowheads="1"/>
          </p:cNvSpPr>
          <p:nvPr/>
        </p:nvSpPr>
        <p:spPr bwMode="auto">
          <a:xfrm>
            <a:off x="1066800" y="3086100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2226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2227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2228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2229" name="AutoShape 13"/>
          <p:cNvSpPr>
            <a:spLocks noChangeArrowheads="1"/>
          </p:cNvSpPr>
          <p:nvPr/>
        </p:nvSpPr>
        <p:spPr bwMode="auto">
          <a:xfrm rot="5400000">
            <a:off x="3714751" y="2401888"/>
            <a:ext cx="1766887" cy="5176838"/>
          </a:xfrm>
          <a:prstGeom prst="parallelogram">
            <a:avLst>
              <a:gd name="adj" fmla="val 25000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altLang="zh-TW" sz="2391" i="1" dirty="0">
                <a:solidFill>
                  <a:srgbClr val="0000FF"/>
                </a:solidFill>
                <a:ea typeface="PMingLiU" charset="0"/>
                <a:cs typeface="PMingLiU" charset="0"/>
              </a:rPr>
              <a:t>Data</a:t>
            </a:r>
          </a:p>
        </p:txBody>
      </p:sp>
      <p:sp>
        <p:nvSpPr>
          <p:cNvPr id="52230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1" name="Line 15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2" name="Line 16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3" name="AutoShape 17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4" name="AutoShape 18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5" name="AutoShape 19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6" name="AutoShape 53"/>
          <p:cNvSpPr>
            <a:spLocks/>
          </p:cNvSpPr>
          <p:nvPr/>
        </p:nvSpPr>
        <p:spPr bwMode="auto">
          <a:xfrm>
            <a:off x="1846263" y="3200400"/>
            <a:ext cx="76200" cy="838200"/>
          </a:xfrm>
          <a:prstGeom prst="leftBrace">
            <a:avLst>
              <a:gd name="adj1" fmla="val 91667"/>
              <a:gd name="adj2" fmla="val 36366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2237" name="AutoShape 54"/>
          <p:cNvSpPr>
            <a:spLocks/>
          </p:cNvSpPr>
          <p:nvPr/>
        </p:nvSpPr>
        <p:spPr bwMode="auto">
          <a:xfrm>
            <a:off x="1844675" y="4114800"/>
            <a:ext cx="76200" cy="1219200"/>
          </a:xfrm>
          <a:prstGeom prst="leftBrace">
            <a:avLst>
              <a:gd name="adj1" fmla="val 133333"/>
              <a:gd name="adj2" fmla="val 36366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r>
              <a:rPr lang="en-US" sz="1617" dirty="0">
                <a:latin typeface="PMingLiU" charset="0"/>
              </a:rPr>
              <a:t>                </a:t>
            </a:r>
            <a:r>
              <a:rPr lang="en-US" sz="1617" dirty="0">
                <a:solidFill>
                  <a:srgbClr val="000000"/>
                </a:solidFill>
                <a:latin typeface="PMingLiU" charset="0"/>
              </a:rPr>
              <a:t>   </a:t>
            </a:r>
          </a:p>
        </p:txBody>
      </p:sp>
      <p:sp>
        <p:nvSpPr>
          <p:cNvPr id="52238" name="AutoShape 63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9" name="Line 72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40" name="Line 81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52241" name="Text Box 82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5224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224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2244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52245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5224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4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48" name="Rectangle 89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2249" name="Rectangle 90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2250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7B614A-51D9-6C40-A81A-A3F4EFCA0D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102</a:t>
            </a:fld>
            <a:endParaRPr lang="en-US"/>
          </a:p>
        </p:txBody>
      </p:sp>
      <p:sp>
        <p:nvSpPr>
          <p:cNvPr id="31" name="Shape 1261"/>
          <p:cNvSpPr/>
          <p:nvPr/>
        </p:nvSpPr>
        <p:spPr>
          <a:xfrm>
            <a:off x="-69201" y="3235298"/>
            <a:ext cx="18722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establishment</a:t>
            </a:r>
            <a:endParaRPr sz="2180" dirty="0"/>
          </a:p>
        </p:txBody>
      </p:sp>
      <p:sp>
        <p:nvSpPr>
          <p:cNvPr id="32" name="Shape 1261"/>
          <p:cNvSpPr/>
          <p:nvPr/>
        </p:nvSpPr>
        <p:spPr>
          <a:xfrm>
            <a:off x="828445" y="4279774"/>
            <a:ext cx="10178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Data </a:t>
            </a:r>
            <a:br>
              <a:rPr lang="en-US" sz="2180" dirty="0"/>
            </a:br>
            <a:r>
              <a:rPr lang="en-US" sz="2180" dirty="0"/>
              <a:t>transfer</a:t>
            </a:r>
            <a:endParaRPr sz="2180" dirty="0"/>
          </a:p>
        </p:txBody>
      </p:sp>
    </p:spTree>
    <p:extLst>
      <p:ext uri="{BB962C8B-B14F-4D97-AF65-F5344CB8AC3E}">
        <p14:creationId xmlns:p14="http://schemas.microsoft.com/office/powerpoint/2010/main" val="320580515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74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75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76" name="AutoShape 13"/>
          <p:cNvSpPr>
            <a:spLocks noChangeArrowheads="1"/>
          </p:cNvSpPr>
          <p:nvPr/>
        </p:nvSpPr>
        <p:spPr bwMode="auto">
          <a:xfrm rot="5400000">
            <a:off x="3714751" y="2401888"/>
            <a:ext cx="1766887" cy="5176838"/>
          </a:xfrm>
          <a:prstGeom prst="parallelogram">
            <a:avLst>
              <a:gd name="adj" fmla="val 25000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altLang="zh-TW" sz="2391" i="1" dirty="0">
                <a:solidFill>
                  <a:srgbClr val="0000FF"/>
                </a:solidFill>
                <a:ea typeface="PMingLiU" charset="0"/>
                <a:cs typeface="PMingLiU" charset="0"/>
              </a:rPr>
              <a:t>Data</a:t>
            </a:r>
          </a:p>
        </p:txBody>
      </p:sp>
      <p:sp>
        <p:nvSpPr>
          <p:cNvPr id="54277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78" name="Line 15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79" name="Line 16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0" name="AutoShape 17"/>
          <p:cNvSpPr>
            <a:spLocks noChangeArrowheads="1"/>
          </p:cNvSpPr>
          <p:nvPr/>
        </p:nvSpPr>
        <p:spPr bwMode="auto">
          <a:xfrm rot="16200000" flipH="1">
            <a:off x="4409282" y="3615534"/>
            <a:ext cx="368300" cy="5176837"/>
          </a:xfrm>
          <a:prstGeom prst="parallelogram">
            <a:avLst>
              <a:gd name="adj" fmla="val 808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1" name="AutoShape 18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2" name="AutoShape 19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3" name="AutoShape 20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4" name="AutoShape 54"/>
          <p:cNvSpPr>
            <a:spLocks/>
          </p:cNvSpPr>
          <p:nvPr/>
        </p:nvSpPr>
        <p:spPr bwMode="auto">
          <a:xfrm>
            <a:off x="1842975" y="3200400"/>
            <a:ext cx="76200" cy="838200"/>
          </a:xfrm>
          <a:prstGeom prst="leftBrace">
            <a:avLst>
              <a:gd name="adj1" fmla="val 91667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4285" name="AutoShape 55"/>
          <p:cNvSpPr>
            <a:spLocks/>
          </p:cNvSpPr>
          <p:nvPr/>
        </p:nvSpPr>
        <p:spPr bwMode="auto">
          <a:xfrm>
            <a:off x="1844675" y="4114800"/>
            <a:ext cx="76200" cy="1219200"/>
          </a:xfrm>
          <a:prstGeom prst="leftBrace">
            <a:avLst>
              <a:gd name="adj1" fmla="val 13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r>
              <a:rPr lang="en-US" sz="1617" dirty="0">
                <a:latin typeface="PMingLiU" charset="0"/>
              </a:rPr>
              <a:t>             </a:t>
            </a:r>
            <a:br>
              <a:rPr lang="en-US" sz="1617" dirty="0">
                <a:latin typeface="PMingLiU" charset="0"/>
              </a:rPr>
            </a:b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4286" name="AutoShape 56"/>
          <p:cNvSpPr>
            <a:spLocks/>
          </p:cNvSpPr>
          <p:nvPr/>
        </p:nvSpPr>
        <p:spPr bwMode="auto">
          <a:xfrm>
            <a:off x="1846263" y="5486400"/>
            <a:ext cx="76200" cy="762000"/>
          </a:xfrm>
          <a:prstGeom prst="leftBrace">
            <a:avLst>
              <a:gd name="adj1" fmla="val 8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latin typeface="PMingLiU" charset="0"/>
            </a:endParaRPr>
          </a:p>
        </p:txBody>
      </p:sp>
      <p:sp>
        <p:nvSpPr>
          <p:cNvPr id="54287" name="AutoShape 65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8" name="Line 74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9" name="Line 83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54290" name="Text Box 84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54291" name="AutoShape 85"/>
          <p:cNvSpPr>
            <a:spLocks noChangeArrowheads="1"/>
          </p:cNvSpPr>
          <p:nvPr/>
        </p:nvSpPr>
        <p:spPr bwMode="auto">
          <a:xfrm rot="5400000">
            <a:off x="4341019" y="3202781"/>
            <a:ext cx="457200" cy="5176838"/>
          </a:xfrm>
          <a:prstGeom prst="parallelogram">
            <a:avLst>
              <a:gd name="adj" fmla="val 84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9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9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94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54295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5429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9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98" name="Rectangle 9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4299" name="Rectangle 93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4300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22026B-5B93-9D42-BE9A-670DFED732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33" name="Shape 1261"/>
          <p:cNvSpPr/>
          <p:nvPr/>
        </p:nvSpPr>
        <p:spPr>
          <a:xfrm>
            <a:off x="-69201" y="3235298"/>
            <a:ext cx="18722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establishment</a:t>
            </a:r>
            <a:endParaRPr sz="2180" dirty="0"/>
          </a:p>
        </p:txBody>
      </p:sp>
      <p:sp>
        <p:nvSpPr>
          <p:cNvPr id="34" name="Shape 1261"/>
          <p:cNvSpPr/>
          <p:nvPr/>
        </p:nvSpPr>
        <p:spPr>
          <a:xfrm>
            <a:off x="828445" y="4279774"/>
            <a:ext cx="10178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Data </a:t>
            </a:r>
            <a:br>
              <a:rPr lang="en-US" sz="2180" dirty="0"/>
            </a:br>
            <a:r>
              <a:rPr lang="en-US" sz="2180" dirty="0"/>
              <a:t>transfer</a:t>
            </a:r>
            <a:endParaRPr sz="2180" dirty="0"/>
          </a:p>
        </p:txBody>
      </p:sp>
      <p:sp>
        <p:nvSpPr>
          <p:cNvPr id="35" name="Shape 1261"/>
          <p:cNvSpPr/>
          <p:nvPr/>
        </p:nvSpPr>
        <p:spPr>
          <a:xfrm>
            <a:off x="544631" y="5573377"/>
            <a:ext cx="1298345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teardown</a:t>
            </a:r>
            <a:endParaRPr sz="2180" dirty="0"/>
          </a:p>
        </p:txBody>
      </p:sp>
    </p:spTree>
    <p:extLst>
      <p:ext uri="{BB962C8B-B14F-4D97-AF65-F5344CB8AC3E}">
        <p14:creationId xmlns:p14="http://schemas.microsoft.com/office/powerpoint/2010/main" val="26039123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74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75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76" name="AutoShape 13"/>
          <p:cNvSpPr>
            <a:spLocks noChangeArrowheads="1"/>
          </p:cNvSpPr>
          <p:nvPr/>
        </p:nvSpPr>
        <p:spPr bwMode="auto">
          <a:xfrm rot="5400000">
            <a:off x="3714751" y="2401888"/>
            <a:ext cx="1766887" cy="5176838"/>
          </a:xfrm>
          <a:prstGeom prst="parallelogram">
            <a:avLst>
              <a:gd name="adj" fmla="val 25000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altLang="zh-TW" sz="2391" i="1" dirty="0">
                <a:solidFill>
                  <a:srgbClr val="0000FF"/>
                </a:solidFill>
                <a:ea typeface="PMingLiU" charset="0"/>
                <a:cs typeface="PMingLiU" charset="0"/>
              </a:rPr>
              <a:t>Data</a:t>
            </a:r>
          </a:p>
        </p:txBody>
      </p:sp>
      <p:sp>
        <p:nvSpPr>
          <p:cNvPr id="54277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78" name="Line 15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79" name="Line 16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0" name="AutoShape 17"/>
          <p:cNvSpPr>
            <a:spLocks noChangeArrowheads="1"/>
          </p:cNvSpPr>
          <p:nvPr/>
        </p:nvSpPr>
        <p:spPr bwMode="auto">
          <a:xfrm rot="16200000" flipH="1">
            <a:off x="4409282" y="3615534"/>
            <a:ext cx="368300" cy="5176837"/>
          </a:xfrm>
          <a:prstGeom prst="parallelogram">
            <a:avLst>
              <a:gd name="adj" fmla="val 808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1" name="AutoShape 18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2" name="AutoShape 19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3" name="AutoShape 20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4" name="AutoShape 54"/>
          <p:cNvSpPr>
            <a:spLocks/>
          </p:cNvSpPr>
          <p:nvPr/>
        </p:nvSpPr>
        <p:spPr bwMode="auto">
          <a:xfrm>
            <a:off x="1842975" y="3200400"/>
            <a:ext cx="76200" cy="838200"/>
          </a:xfrm>
          <a:prstGeom prst="leftBrace">
            <a:avLst>
              <a:gd name="adj1" fmla="val 91667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4285" name="AutoShape 55"/>
          <p:cNvSpPr>
            <a:spLocks/>
          </p:cNvSpPr>
          <p:nvPr/>
        </p:nvSpPr>
        <p:spPr bwMode="auto">
          <a:xfrm>
            <a:off x="1844675" y="4114800"/>
            <a:ext cx="76200" cy="1219200"/>
          </a:xfrm>
          <a:prstGeom prst="leftBrace">
            <a:avLst>
              <a:gd name="adj1" fmla="val 13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r>
              <a:rPr lang="en-US" sz="1617" dirty="0">
                <a:latin typeface="PMingLiU" charset="0"/>
              </a:rPr>
              <a:t>             </a:t>
            </a:r>
            <a:br>
              <a:rPr lang="en-US" sz="1617" dirty="0">
                <a:latin typeface="PMingLiU" charset="0"/>
              </a:rPr>
            </a:b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4286" name="AutoShape 56"/>
          <p:cNvSpPr>
            <a:spLocks/>
          </p:cNvSpPr>
          <p:nvPr/>
        </p:nvSpPr>
        <p:spPr bwMode="auto">
          <a:xfrm>
            <a:off x="1846263" y="5486400"/>
            <a:ext cx="76200" cy="762000"/>
          </a:xfrm>
          <a:prstGeom prst="leftBrace">
            <a:avLst>
              <a:gd name="adj1" fmla="val 8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latin typeface="PMingLiU" charset="0"/>
            </a:endParaRPr>
          </a:p>
        </p:txBody>
      </p:sp>
      <p:sp>
        <p:nvSpPr>
          <p:cNvPr id="54287" name="AutoShape 65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8" name="Line 74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9" name="Line 83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54290" name="Text Box 84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54291" name="AutoShape 85"/>
          <p:cNvSpPr>
            <a:spLocks noChangeArrowheads="1"/>
          </p:cNvSpPr>
          <p:nvPr/>
        </p:nvSpPr>
        <p:spPr bwMode="auto">
          <a:xfrm rot="5400000">
            <a:off x="4341019" y="3202781"/>
            <a:ext cx="457200" cy="5176838"/>
          </a:xfrm>
          <a:prstGeom prst="parallelogram">
            <a:avLst>
              <a:gd name="adj" fmla="val 84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9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9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94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54295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5429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9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98" name="Rectangle 9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4299" name="Rectangle 93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4300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Why the delays?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71EDE-7518-914A-B520-F81FD96417F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33" name="Shape 1261"/>
          <p:cNvSpPr/>
          <p:nvPr/>
        </p:nvSpPr>
        <p:spPr>
          <a:xfrm>
            <a:off x="-69201" y="3235298"/>
            <a:ext cx="18722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establishment</a:t>
            </a:r>
            <a:endParaRPr sz="2180" dirty="0"/>
          </a:p>
        </p:txBody>
      </p:sp>
      <p:sp>
        <p:nvSpPr>
          <p:cNvPr id="34" name="Shape 1261"/>
          <p:cNvSpPr/>
          <p:nvPr/>
        </p:nvSpPr>
        <p:spPr>
          <a:xfrm>
            <a:off x="828445" y="4279774"/>
            <a:ext cx="10178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Data </a:t>
            </a:r>
            <a:br>
              <a:rPr lang="en-US" sz="2180" dirty="0"/>
            </a:br>
            <a:r>
              <a:rPr lang="en-US" sz="2180" dirty="0"/>
              <a:t>transfer</a:t>
            </a:r>
            <a:endParaRPr sz="2180" dirty="0"/>
          </a:p>
        </p:txBody>
      </p:sp>
      <p:sp>
        <p:nvSpPr>
          <p:cNvPr id="35" name="Shape 1261"/>
          <p:cNvSpPr/>
          <p:nvPr/>
        </p:nvSpPr>
        <p:spPr>
          <a:xfrm>
            <a:off x="544631" y="5573377"/>
            <a:ext cx="1298345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teardown</a:t>
            </a:r>
            <a:endParaRPr sz="2180" dirty="0"/>
          </a:p>
        </p:txBody>
      </p:sp>
      <p:sp>
        <p:nvSpPr>
          <p:cNvPr id="2" name="Oval 1"/>
          <p:cNvSpPr/>
          <p:nvPr/>
        </p:nvSpPr>
        <p:spPr bwMode="auto">
          <a:xfrm>
            <a:off x="3520440" y="3223896"/>
            <a:ext cx="365760" cy="365760"/>
          </a:xfrm>
          <a:prstGeom prst="ellipse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5257800" y="3429000"/>
            <a:ext cx="365760" cy="365760"/>
          </a:xfrm>
          <a:prstGeom prst="ellipse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798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7346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7347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7348" name="AutoShape 13"/>
          <p:cNvSpPr>
            <a:spLocks noChangeArrowheads="1"/>
          </p:cNvSpPr>
          <p:nvPr/>
        </p:nvSpPr>
        <p:spPr bwMode="auto">
          <a:xfrm rot="5400000">
            <a:off x="3714751" y="2401888"/>
            <a:ext cx="1766887" cy="5176838"/>
          </a:xfrm>
          <a:prstGeom prst="parallelogram">
            <a:avLst>
              <a:gd name="adj" fmla="val 25000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endParaRPr lang="en-US" altLang="zh-TW" sz="2391" i="1" dirty="0">
              <a:solidFill>
                <a:srgbClr val="CCFFFF"/>
              </a:solidFill>
              <a:ea typeface="PMingLiU" charset="0"/>
              <a:cs typeface="PMingLiU" charset="0"/>
            </a:endParaRPr>
          </a:p>
        </p:txBody>
      </p:sp>
      <p:sp>
        <p:nvSpPr>
          <p:cNvPr id="57349" name="Line 16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50" name="AutoShape 17"/>
          <p:cNvSpPr>
            <a:spLocks noChangeArrowheads="1"/>
          </p:cNvSpPr>
          <p:nvPr/>
        </p:nvSpPr>
        <p:spPr bwMode="auto">
          <a:xfrm rot="16200000" flipH="1">
            <a:off x="4409282" y="3615534"/>
            <a:ext cx="368300" cy="5176837"/>
          </a:xfrm>
          <a:prstGeom prst="parallelogram">
            <a:avLst>
              <a:gd name="adj" fmla="val 808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51" name="AutoShape 18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52" name="AutoShape 19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53" name="AutoShape 20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54" name="AutoShape 54"/>
          <p:cNvSpPr>
            <a:spLocks/>
          </p:cNvSpPr>
          <p:nvPr/>
        </p:nvSpPr>
        <p:spPr bwMode="auto">
          <a:xfrm>
            <a:off x="1828800" y="3200400"/>
            <a:ext cx="76200" cy="838200"/>
          </a:xfrm>
          <a:prstGeom prst="leftBrace">
            <a:avLst>
              <a:gd name="adj1" fmla="val 91667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7355" name="AutoShape 55"/>
          <p:cNvSpPr>
            <a:spLocks/>
          </p:cNvSpPr>
          <p:nvPr/>
        </p:nvSpPr>
        <p:spPr bwMode="auto">
          <a:xfrm>
            <a:off x="1844675" y="4114800"/>
            <a:ext cx="76200" cy="1219200"/>
          </a:xfrm>
          <a:prstGeom prst="leftBrace">
            <a:avLst>
              <a:gd name="adj1" fmla="val 13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r>
              <a:rPr lang="en-US" sz="1617" dirty="0">
                <a:latin typeface="PMingLiU" charset="0"/>
              </a:rPr>
              <a:t>             </a:t>
            </a:r>
            <a:br>
              <a:rPr lang="en-US" sz="1617" dirty="0">
                <a:latin typeface="PMingLiU" charset="0"/>
              </a:rPr>
            </a:b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7356" name="AutoShape 56"/>
          <p:cNvSpPr>
            <a:spLocks/>
          </p:cNvSpPr>
          <p:nvPr/>
        </p:nvSpPr>
        <p:spPr bwMode="auto">
          <a:xfrm>
            <a:off x="1846263" y="5486400"/>
            <a:ext cx="76200" cy="762000"/>
          </a:xfrm>
          <a:prstGeom prst="leftBrace">
            <a:avLst>
              <a:gd name="adj1" fmla="val 8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latin typeface="PMingLiU" charset="0"/>
            </a:endParaRPr>
          </a:p>
        </p:txBody>
      </p:sp>
      <p:sp>
        <p:nvSpPr>
          <p:cNvPr id="57357" name="AutoShape 65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58" name="Line 83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57359" name="Text Box 84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57360" name="AutoShape 85"/>
          <p:cNvSpPr>
            <a:spLocks noChangeArrowheads="1"/>
          </p:cNvSpPr>
          <p:nvPr/>
        </p:nvSpPr>
        <p:spPr bwMode="auto">
          <a:xfrm rot="5400000">
            <a:off x="4341019" y="3202781"/>
            <a:ext cx="457200" cy="5176838"/>
          </a:xfrm>
          <a:prstGeom prst="parallelogram">
            <a:avLst>
              <a:gd name="adj" fmla="val 84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61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7362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7363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57364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57365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6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67" name="Rectangle 9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7368" name="Rectangle 93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7369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31" name="AutoShape 13"/>
          <p:cNvSpPr>
            <a:spLocks noChangeArrowheads="1"/>
          </p:cNvSpPr>
          <p:nvPr/>
        </p:nvSpPr>
        <p:spPr bwMode="auto">
          <a:xfrm rot="5400000">
            <a:off x="4036219" y="2135981"/>
            <a:ext cx="1066800" cy="5176838"/>
          </a:xfrm>
          <a:prstGeom prst="parallelogram">
            <a:avLst>
              <a:gd name="adj" fmla="val 4540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endParaRPr lang="en-US" altLang="zh-TW" sz="2391" i="1">
              <a:solidFill>
                <a:srgbClr val="000000"/>
              </a:solidFill>
              <a:ea typeface="PMingLiU" charset="0"/>
              <a:cs typeface="PMingLiU" charset="0"/>
            </a:endParaRPr>
          </a:p>
        </p:txBody>
      </p:sp>
      <p:sp>
        <p:nvSpPr>
          <p:cNvPr id="32" name="AutoShape 13"/>
          <p:cNvSpPr>
            <a:spLocks noChangeArrowheads="1"/>
          </p:cNvSpPr>
          <p:nvPr/>
        </p:nvSpPr>
        <p:spPr bwMode="auto">
          <a:xfrm rot="5400000">
            <a:off x="4188619" y="2669381"/>
            <a:ext cx="762000" cy="5176838"/>
          </a:xfrm>
          <a:prstGeom prst="parallelogram">
            <a:avLst>
              <a:gd name="adj" fmla="val 62074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endParaRPr lang="en-US" altLang="zh-TW" sz="2391" i="1">
              <a:solidFill>
                <a:srgbClr val="000000"/>
              </a:solidFill>
              <a:ea typeface="PMingLiU" charset="0"/>
              <a:cs typeface="PMingLiU" charset="0"/>
            </a:endParaRPr>
          </a:p>
        </p:txBody>
      </p:sp>
      <p:sp>
        <p:nvSpPr>
          <p:cNvPr id="57372" name="Line 15"/>
          <p:cNvSpPr>
            <a:spLocks noChangeShapeType="1"/>
          </p:cNvSpPr>
          <p:nvPr/>
        </p:nvSpPr>
        <p:spPr bwMode="auto">
          <a:xfrm>
            <a:off x="2005013" y="2787651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73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74" name="Line 74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138089-7461-0842-8F1E-11EB898770B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105</a:t>
            </a:fld>
            <a:endParaRPr lang="en-US"/>
          </a:p>
        </p:txBody>
      </p:sp>
      <p:sp>
        <p:nvSpPr>
          <p:cNvPr id="35" name="Shape 1261"/>
          <p:cNvSpPr/>
          <p:nvPr/>
        </p:nvSpPr>
        <p:spPr>
          <a:xfrm>
            <a:off x="-69201" y="3235298"/>
            <a:ext cx="18722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establishment</a:t>
            </a:r>
            <a:endParaRPr sz="2180" dirty="0"/>
          </a:p>
        </p:txBody>
      </p:sp>
      <p:sp>
        <p:nvSpPr>
          <p:cNvPr id="36" name="Shape 1261"/>
          <p:cNvSpPr/>
          <p:nvPr/>
        </p:nvSpPr>
        <p:spPr>
          <a:xfrm>
            <a:off x="828445" y="4279774"/>
            <a:ext cx="10178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Data </a:t>
            </a:r>
            <a:br>
              <a:rPr lang="en-US" sz="2180" dirty="0"/>
            </a:br>
            <a:r>
              <a:rPr lang="en-US" sz="2180" dirty="0"/>
              <a:t>transfer</a:t>
            </a:r>
            <a:endParaRPr sz="2180" dirty="0"/>
          </a:p>
        </p:txBody>
      </p:sp>
      <p:sp>
        <p:nvSpPr>
          <p:cNvPr id="37" name="Shape 1261"/>
          <p:cNvSpPr/>
          <p:nvPr/>
        </p:nvSpPr>
        <p:spPr>
          <a:xfrm>
            <a:off x="544631" y="5573377"/>
            <a:ext cx="1298345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teardown</a:t>
            </a:r>
            <a:endParaRPr sz="2180" dirty="0"/>
          </a:p>
        </p:txBody>
      </p:sp>
    </p:spTree>
    <p:extLst>
      <p:ext uri="{BB962C8B-B14F-4D97-AF65-F5344CB8AC3E}">
        <p14:creationId xmlns:p14="http://schemas.microsoft.com/office/powerpoint/2010/main" val="127770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5" grpId="0" animBg="1" advAuto="0"/>
      <p:bldP spid="36" grpId="0" animBg="1" advAuto="0"/>
      <p:bldP spid="37" grpId="0" animBg="1" advAuto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0418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0419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0420" name="AutoShape 13"/>
          <p:cNvSpPr>
            <a:spLocks noChangeArrowheads="1"/>
          </p:cNvSpPr>
          <p:nvPr/>
        </p:nvSpPr>
        <p:spPr bwMode="auto">
          <a:xfrm rot="5400000">
            <a:off x="3714751" y="2401888"/>
            <a:ext cx="1766887" cy="5176838"/>
          </a:xfrm>
          <a:prstGeom prst="parallelogram">
            <a:avLst>
              <a:gd name="adj" fmla="val 25000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altLang="zh-TW" sz="2391" i="1" dirty="0">
                <a:solidFill>
                  <a:srgbClr val="0000FF"/>
                </a:solidFill>
                <a:ea typeface="PMingLiU" charset="0"/>
                <a:cs typeface="PMingLiU" charset="0"/>
              </a:rPr>
              <a:t>Data</a:t>
            </a:r>
          </a:p>
        </p:txBody>
      </p:sp>
      <p:sp>
        <p:nvSpPr>
          <p:cNvPr id="60421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22" name="Line 15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23" name="Line 16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24" name="AutoShape 17"/>
          <p:cNvSpPr>
            <a:spLocks noChangeArrowheads="1"/>
          </p:cNvSpPr>
          <p:nvPr/>
        </p:nvSpPr>
        <p:spPr bwMode="auto">
          <a:xfrm rot="16200000" flipH="1">
            <a:off x="4409282" y="3615534"/>
            <a:ext cx="368300" cy="5176837"/>
          </a:xfrm>
          <a:prstGeom prst="parallelogram">
            <a:avLst>
              <a:gd name="adj" fmla="val 808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25" name="AutoShape 18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26" name="AutoShape 19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27" name="AutoShape 20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31" name="AutoShape 65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32" name="Line 74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33" name="Line 83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60434" name="Text Box 84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60435" name="AutoShape 85"/>
          <p:cNvSpPr>
            <a:spLocks noChangeArrowheads="1"/>
          </p:cNvSpPr>
          <p:nvPr/>
        </p:nvSpPr>
        <p:spPr bwMode="auto">
          <a:xfrm rot="5400000">
            <a:off x="4341019" y="3202781"/>
            <a:ext cx="457200" cy="5176838"/>
          </a:xfrm>
          <a:prstGeom prst="parallelogram">
            <a:avLst>
              <a:gd name="adj" fmla="val 84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36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0437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0438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60439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6044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41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42" name="Rectangle 9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60443" name="Rectangle 93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60444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2D5F66-960E-2C4E-816E-FAE63E027E9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0039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2466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2467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2468" name="AutoShape 13"/>
          <p:cNvSpPr>
            <a:spLocks noChangeArrowheads="1"/>
          </p:cNvSpPr>
          <p:nvPr/>
        </p:nvSpPr>
        <p:spPr bwMode="auto">
          <a:xfrm rot="5400000">
            <a:off x="4327526" y="1789113"/>
            <a:ext cx="541337" cy="5176838"/>
          </a:xfrm>
          <a:prstGeom prst="parallelogram">
            <a:avLst>
              <a:gd name="adj" fmla="val 71921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endParaRPr lang="en-US" altLang="zh-TW" sz="492" i="1" dirty="0">
              <a:solidFill>
                <a:srgbClr val="000000"/>
              </a:solidFill>
              <a:ea typeface="PMingLiU" charset="0"/>
              <a:cs typeface="PMingLiU" charset="0"/>
            </a:endParaRPr>
          </a:p>
        </p:txBody>
      </p:sp>
      <p:sp>
        <p:nvSpPr>
          <p:cNvPr id="62469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0" name="Line 15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1" name="Line 16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2" name="AutoShape 17"/>
          <p:cNvSpPr>
            <a:spLocks noChangeArrowheads="1"/>
          </p:cNvSpPr>
          <p:nvPr/>
        </p:nvSpPr>
        <p:spPr bwMode="auto">
          <a:xfrm rot="16200000" flipH="1">
            <a:off x="4409282" y="2409034"/>
            <a:ext cx="368300" cy="5176837"/>
          </a:xfrm>
          <a:prstGeom prst="parallelogram">
            <a:avLst>
              <a:gd name="adj" fmla="val 808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3" name="AutoShape 18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4" name="AutoShape 19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5" name="AutoShape 20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8" name="AutoShape 65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9" name="Line 74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80" name="Line 83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62481" name="Text Box 84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62482" name="AutoShape 85"/>
          <p:cNvSpPr>
            <a:spLocks noChangeArrowheads="1"/>
          </p:cNvSpPr>
          <p:nvPr/>
        </p:nvSpPr>
        <p:spPr bwMode="auto">
          <a:xfrm rot="5400000">
            <a:off x="4341019" y="1983581"/>
            <a:ext cx="457200" cy="5176838"/>
          </a:xfrm>
          <a:prstGeom prst="parallelogram">
            <a:avLst>
              <a:gd name="adj" fmla="val 84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406"/>
          </a:p>
        </p:txBody>
      </p:sp>
      <p:sp>
        <p:nvSpPr>
          <p:cNvPr id="62483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2484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2485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62486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6248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8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89" name="Rectangle 9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62490" name="Rectangle 93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62491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Timing in circuit switching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13939-1B17-E34F-93B7-B2C70442A56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3982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F345E-4072-FD4B-938F-698EF7148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08CB4-3B30-E547-AFCD-0815C0F0BD2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38304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network link:  BDP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Link bandwidth  </a:t>
            </a:r>
          </a:p>
          <a:p>
            <a:pPr lvl="1"/>
            <a:r>
              <a:rPr lang="en-US" sz="2000" dirty="0"/>
              <a:t>Number of bits sent/received per unit time (bits/sec or bps)</a:t>
            </a:r>
          </a:p>
          <a:p>
            <a:r>
              <a:rPr lang="en-US" sz="2400" dirty="0"/>
              <a:t>Propagation delay </a:t>
            </a:r>
          </a:p>
          <a:p>
            <a:pPr lvl="1"/>
            <a:r>
              <a:rPr lang="en-US" sz="2000" dirty="0"/>
              <a:t>Time for one bit to move through the link (seconds)</a:t>
            </a:r>
          </a:p>
          <a:p>
            <a:r>
              <a:rPr lang="en-US" sz="2400" dirty="0"/>
              <a:t>Bandwidth-Delay Product (BDP) </a:t>
            </a:r>
          </a:p>
          <a:p>
            <a:pPr lvl="1"/>
            <a:r>
              <a:rPr lang="en-US" sz="2000" dirty="0"/>
              <a:t>Number of bits “in flight” at any time</a:t>
            </a:r>
          </a:p>
          <a:p>
            <a:r>
              <a:rPr lang="en-US" sz="2400" dirty="0"/>
              <a:t>BDP = bandwidth × propagation delay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26EBF1-CEC8-7C40-BC9D-CBAD8CF0601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109</a:t>
            </a:fld>
            <a:endParaRPr lang="en-US"/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7240592" y="1998663"/>
            <a:ext cx="422275" cy="69215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782888" y="1992313"/>
            <a:ext cx="4608512" cy="69215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2632079" y="1998663"/>
            <a:ext cx="422275" cy="69215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047563" y="2139952"/>
            <a:ext cx="1467037" cy="400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>
            <a:spAutoFit/>
          </a:bodyPr>
          <a:lstStyle/>
          <a:p>
            <a:pPr algn="r" defTabSz="914259">
              <a:defRPr/>
            </a:pPr>
            <a:r>
              <a:rPr lang="en-US" sz="2000" dirty="0">
                <a:solidFill>
                  <a:srgbClr val="000000"/>
                </a:solidFill>
                <a:ea typeface="Arial" charset="0"/>
                <a:cs typeface="Arial" charset="0"/>
              </a:rPr>
              <a:t>bandwidth</a:t>
            </a:r>
          </a:p>
        </p:txBody>
      </p:sp>
      <p:sp>
        <p:nvSpPr>
          <p:cNvPr id="9" name="AutoShape 8"/>
          <p:cNvSpPr>
            <a:spLocks/>
          </p:cNvSpPr>
          <p:nvPr/>
        </p:nvSpPr>
        <p:spPr bwMode="auto">
          <a:xfrm>
            <a:off x="2571750" y="1998663"/>
            <a:ext cx="95250" cy="692150"/>
          </a:xfrm>
          <a:prstGeom prst="leftBracket">
            <a:avLst>
              <a:gd name="adj" fmla="val 60556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" name="AutoShape 9"/>
          <p:cNvSpPr>
            <a:spLocks/>
          </p:cNvSpPr>
          <p:nvPr/>
        </p:nvSpPr>
        <p:spPr bwMode="auto">
          <a:xfrm rot="16200000">
            <a:off x="5084763" y="554041"/>
            <a:ext cx="192088" cy="4570413"/>
          </a:xfrm>
          <a:prstGeom prst="leftBracket">
            <a:avLst>
              <a:gd name="adj" fmla="val 198278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3502266" y="2876551"/>
            <a:ext cx="2407999" cy="400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>
            <a:spAutoFit/>
          </a:bodyPr>
          <a:lstStyle/>
          <a:p>
            <a:pPr algn="r" defTabSz="914259">
              <a:defRPr/>
            </a:pPr>
            <a:r>
              <a:rPr lang="en-US" sz="2000" dirty="0">
                <a:solidFill>
                  <a:srgbClr val="000000"/>
                </a:solidFill>
                <a:ea typeface="Arial" charset="0"/>
                <a:cs typeface="Arial" charset="0"/>
              </a:rPr>
              <a:t>Propagation delay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3692784" y="2152270"/>
            <a:ext cx="2406397" cy="400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>
            <a:spAutoFit/>
          </a:bodyPr>
          <a:lstStyle/>
          <a:p>
            <a:pPr algn="r" defTabSz="914259">
              <a:defRPr/>
            </a:pPr>
            <a:r>
              <a:rPr lang="en-US" sz="2000" dirty="0">
                <a:solidFill>
                  <a:schemeClr val="accent3"/>
                </a:solidFill>
                <a:ea typeface="Arial" charset="0"/>
                <a:cs typeface="Arial" charset="0"/>
              </a:rPr>
              <a:t>delay x bandwidth</a:t>
            </a:r>
          </a:p>
        </p:txBody>
      </p:sp>
    </p:spTree>
    <p:extLst>
      <p:ext uri="{BB962C8B-B14F-4D97-AF65-F5344CB8AC3E}">
        <p14:creationId xmlns:p14="http://schemas.microsoft.com/office/powerpoint/2010/main" val="412110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0380BD-156B-D743-8943-577A83683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64" y="1725062"/>
            <a:ext cx="6799735" cy="44770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FD52D3-DB98-A541-A88E-20873E4D7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evolve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1971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29F6F-3CA0-3244-AEDC-A3357D2080DF}"/>
              </a:ext>
            </a:extLst>
          </p:cNvPr>
          <p:cNvSpPr txBox="1"/>
          <p:nvPr/>
        </p:nvSpPr>
        <p:spPr>
          <a:xfrm>
            <a:off x="685800" y="6170711"/>
            <a:ext cx="792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hlinkClick r:id="rId3"/>
              </a:rPr>
              <a:t>http://personalpages.manchester.ac.uk/staff/m.dodge/cybergeography/atlas/historical.html</a:t>
            </a:r>
            <a:endParaRPr lang="en-US" sz="1400" b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B1CB66-5F30-5543-9D3D-C33C337CFD71}"/>
              </a:ext>
            </a:extLst>
          </p:cNvPr>
          <p:cNvSpPr txBox="1"/>
          <p:nvPr/>
        </p:nvSpPr>
        <p:spPr>
          <a:xfrm>
            <a:off x="5468949" y="4666054"/>
            <a:ext cx="2872902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Network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layer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EBB452-BEAC-2048-A673-3038067BBB6A}"/>
              </a:ext>
            </a:extLst>
          </p:cNvPr>
          <p:cNvSpPr txBox="1"/>
          <p:nvPr/>
        </p:nvSpPr>
        <p:spPr>
          <a:xfrm>
            <a:off x="4267201" y="3581400"/>
            <a:ext cx="48768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Q:</a:t>
            </a:r>
            <a:r>
              <a:rPr lang="zh-CN" altLang="en-US" sz="2400" dirty="0"/>
              <a:t> </a:t>
            </a:r>
            <a:r>
              <a:rPr lang="en-US" altLang="zh-CN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route</a:t>
            </a:r>
            <a:r>
              <a:rPr lang="zh-CN" altLang="en-US" sz="2400" dirty="0"/>
              <a:t> </a:t>
            </a:r>
            <a:r>
              <a:rPr lang="en-US" altLang="zh-CN" sz="2400" dirty="0"/>
              <a:t>data</a:t>
            </a:r>
            <a:r>
              <a:rPr lang="zh-CN" altLang="en-US" sz="2400" dirty="0"/>
              <a:t> </a:t>
            </a:r>
            <a:r>
              <a:rPr lang="en-US" altLang="zh-CN" sz="2400" dirty="0"/>
              <a:t>traffic</a:t>
            </a:r>
            <a:r>
              <a:rPr lang="zh-CN" altLang="en-US" sz="2400" dirty="0"/>
              <a:t> </a:t>
            </a:r>
            <a:r>
              <a:rPr lang="en-US" altLang="zh-CN" sz="2400" dirty="0"/>
              <a:t>across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network?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9765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BDP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Same city over a slow link: 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Bandwidth: ~100Mbps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Propagation delay: ~0.1msec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BDP: 10,000bits (1.25KBytes)</a:t>
            </a:r>
          </a:p>
          <a:p>
            <a:pPr marL="0" indent="0">
              <a:buNone/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>
              <a:defRPr/>
            </a:pPr>
            <a:r>
              <a:rPr lang="en-US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Cross-country over fast link: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Bandwidth: ~10Gbps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Propagation delay: ~10msec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BDP: 10</a:t>
            </a:r>
            <a:r>
              <a:rPr lang="en-US" baseline="30000" dirty="0">
                <a:latin typeface="Arial" charset="0"/>
                <a:ea typeface="Arial" charset="0"/>
                <a:cs typeface="Arial" charset="0"/>
              </a:rPr>
              <a:t>8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bits (12.5MBytes)</a:t>
            </a:r>
          </a:p>
          <a:p>
            <a:pPr lvl="1"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5B758-A620-9541-9EB3-FD832129181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99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D60BB5-72C6-BB40-9A4A-96DA8E686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43" y="1547873"/>
            <a:ext cx="6796558" cy="45729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FD52D3-DB98-A541-A88E-20873E4D7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evolve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1980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29F6F-3CA0-3244-AEDC-A3357D2080DF}"/>
              </a:ext>
            </a:extLst>
          </p:cNvPr>
          <p:cNvSpPr txBox="1"/>
          <p:nvPr/>
        </p:nvSpPr>
        <p:spPr>
          <a:xfrm>
            <a:off x="685800" y="6170711"/>
            <a:ext cx="792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hlinkClick r:id="rId3"/>
              </a:rPr>
              <a:t>http://personalpages.manchester.ac.uk/staff/m.dodge/cybergeography/atlas/historical.html</a:t>
            </a:r>
            <a:endParaRPr lang="en-US" sz="1400" b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B1CB66-5F30-5543-9D3D-C33C337CFD71}"/>
              </a:ext>
            </a:extLst>
          </p:cNvPr>
          <p:cNvSpPr txBox="1"/>
          <p:nvPr/>
        </p:nvSpPr>
        <p:spPr>
          <a:xfrm>
            <a:off x="5468949" y="4666054"/>
            <a:ext cx="3145220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Transport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layer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EBB452-BEAC-2048-A673-3038067BBB6A}"/>
              </a:ext>
            </a:extLst>
          </p:cNvPr>
          <p:cNvSpPr txBox="1"/>
          <p:nvPr/>
        </p:nvSpPr>
        <p:spPr>
          <a:xfrm>
            <a:off x="4267201" y="3581400"/>
            <a:ext cx="48768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Q:</a:t>
            </a:r>
            <a:r>
              <a:rPr lang="zh-CN" altLang="en-US" sz="2400" dirty="0"/>
              <a:t> </a:t>
            </a:r>
            <a:r>
              <a:rPr lang="en-US" altLang="zh-CN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efficiently</a:t>
            </a:r>
            <a:r>
              <a:rPr lang="zh-CN" altLang="en-US" sz="2400" dirty="0"/>
              <a:t> </a:t>
            </a:r>
            <a:r>
              <a:rPr lang="en-US" altLang="zh-CN" sz="2400" dirty="0"/>
              <a:t>share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bandwidth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network?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3895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927EE2-B0B7-BB4A-AC9F-E8331AD21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61" y="1867762"/>
            <a:ext cx="8549939" cy="42582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FD52D3-DB98-A541-A88E-20873E4D7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evolve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Now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B1CB66-5F30-5543-9D3D-C33C337CFD71}"/>
              </a:ext>
            </a:extLst>
          </p:cNvPr>
          <p:cNvSpPr txBox="1"/>
          <p:nvPr/>
        </p:nvSpPr>
        <p:spPr>
          <a:xfrm>
            <a:off x="5468949" y="4666054"/>
            <a:ext cx="3485249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Application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layer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EBB452-BEAC-2048-A673-3038067BBB6A}"/>
              </a:ext>
            </a:extLst>
          </p:cNvPr>
          <p:cNvSpPr txBox="1"/>
          <p:nvPr/>
        </p:nvSpPr>
        <p:spPr>
          <a:xfrm>
            <a:off x="4267201" y="3581400"/>
            <a:ext cx="48768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Q:</a:t>
            </a:r>
            <a:r>
              <a:rPr lang="zh-CN" altLang="en-US" sz="2400" dirty="0"/>
              <a:t> </a:t>
            </a:r>
            <a:r>
              <a:rPr lang="en-US" altLang="zh-CN" sz="2400" dirty="0"/>
              <a:t>what</a:t>
            </a:r>
            <a:r>
              <a:rPr lang="zh-CN" altLang="en-US" sz="2400" dirty="0"/>
              <a:t> </a:t>
            </a:r>
            <a:r>
              <a:rPr lang="en-US" altLang="zh-CN" sz="2400" dirty="0"/>
              <a:t>online</a:t>
            </a:r>
            <a:r>
              <a:rPr lang="zh-CN" altLang="en-US" sz="2400" dirty="0"/>
              <a:t> </a:t>
            </a:r>
            <a:r>
              <a:rPr lang="en-US" altLang="zh-CN" sz="2400" dirty="0"/>
              <a:t>services</a:t>
            </a:r>
            <a:r>
              <a:rPr lang="zh-CN" altLang="en-US" sz="2400" dirty="0"/>
              <a:t> </a:t>
            </a:r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run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Internet?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6932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D52D3-DB98-A541-A88E-20873E4D7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E4891-C909-FB49-A3B1-F6FBDEABB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whole</a:t>
            </a:r>
            <a:r>
              <a:rPr lang="zh-CN" altLang="en-US" dirty="0"/>
              <a:t> </a:t>
            </a:r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layers;</a:t>
            </a:r>
            <a:r>
              <a:rPr lang="zh-CN" altLang="en-US" dirty="0"/>
              <a:t> </a:t>
            </a:r>
            <a:r>
              <a:rPr lang="en-US" altLang="zh-CN" dirty="0"/>
              <a:t>details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</a:p>
          <a:p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(or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Internet)</a:t>
            </a:r>
            <a:r>
              <a:rPr lang="zh-CN" altLang="en-US" dirty="0"/>
              <a:t> </a:t>
            </a:r>
            <a:r>
              <a:rPr lang="en-US" altLang="zh-CN" dirty="0"/>
              <a:t>evolution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kinda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follows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00FF"/>
                </a:solidFill>
              </a:rPr>
              <a:t>bottom-up</a:t>
            </a:r>
            <a:r>
              <a:rPr lang="zh-CN" altLang="en-US" dirty="0"/>
              <a:t> </a:t>
            </a:r>
            <a:r>
              <a:rPr lang="en-US" altLang="zh-CN" dirty="0"/>
              <a:t>pattern</a:t>
            </a:r>
            <a:r>
              <a:rPr lang="zh-CN" altLang="en-US" dirty="0"/>
              <a:t> </a:t>
            </a:r>
            <a:r>
              <a:rPr lang="en-US" altLang="zh-CN" dirty="0"/>
              <a:t>naturally</a:t>
            </a:r>
          </a:p>
          <a:p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00FF"/>
                </a:solidFill>
              </a:rPr>
              <a:t>top-down</a:t>
            </a:r>
            <a:r>
              <a:rPr lang="zh-CN" altLang="en-US" dirty="0"/>
              <a:t> </a:t>
            </a:r>
            <a:r>
              <a:rPr lang="en-US" altLang="zh-CN" dirty="0"/>
              <a:t>manner</a:t>
            </a:r>
          </a:p>
          <a:p>
            <a:r>
              <a:rPr lang="en-US" altLang="zh-CN" dirty="0"/>
              <a:t>It’s</a:t>
            </a:r>
            <a:r>
              <a:rPr lang="zh-CN" altLang="en-US" dirty="0"/>
              <a:t> </a:t>
            </a:r>
            <a:r>
              <a:rPr lang="en-US" altLang="zh-CN" dirty="0"/>
              <a:t>important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keep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difference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mind;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confusions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understood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remembering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discrepancy</a:t>
            </a:r>
          </a:p>
          <a:p>
            <a:r>
              <a:rPr lang="en-US" altLang="zh-CN" dirty="0"/>
              <a:t>Answer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question:</a:t>
            </a:r>
            <a:r>
              <a:rPr lang="zh-CN" altLang="en-US" dirty="0"/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what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happens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when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you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enter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 err="1">
                <a:solidFill>
                  <a:srgbClr val="0000FF"/>
                </a:solidFill>
              </a:rPr>
              <a:t>google.com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in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your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browser</a:t>
            </a:r>
          </a:p>
        </p:txBody>
      </p:sp>
    </p:spTree>
    <p:extLst>
      <p:ext uri="{BB962C8B-B14F-4D97-AF65-F5344CB8AC3E}">
        <p14:creationId xmlns:p14="http://schemas.microsoft.com/office/powerpoint/2010/main" val="3765948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D52D3-DB98-A541-A88E-20873E4D7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E4891-C909-FB49-A3B1-F6FBDEABB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CS</a:t>
            </a:r>
            <a:r>
              <a:rPr lang="zh-CN" altLang="en-US" dirty="0"/>
              <a:t> </a:t>
            </a:r>
            <a:r>
              <a:rPr lang="en-US" altLang="zh-CN" dirty="0"/>
              <a:t>fields</a:t>
            </a:r>
          </a:p>
          <a:p>
            <a:pPr lvl="1"/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unifying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theory</a:t>
            </a:r>
          </a:p>
          <a:p>
            <a:pPr lvl="1"/>
            <a:r>
              <a:rPr lang="en-US" altLang="zh-CN" dirty="0"/>
              <a:t>“just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bag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protocols”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Jennifer</a:t>
            </a:r>
            <a:r>
              <a:rPr lang="zh-CN" altLang="en-US" dirty="0"/>
              <a:t> </a:t>
            </a:r>
            <a:r>
              <a:rPr lang="en-US" altLang="zh-CN" dirty="0"/>
              <a:t>Rexford</a:t>
            </a:r>
          </a:p>
          <a:p>
            <a:pPr lvl="2"/>
            <a:r>
              <a:rPr lang="en-US" altLang="zh-CN" dirty="0"/>
              <a:t>HTTP,</a:t>
            </a:r>
            <a:r>
              <a:rPr lang="zh-CN" altLang="en-US" dirty="0"/>
              <a:t> </a:t>
            </a:r>
            <a:r>
              <a:rPr lang="en-US" altLang="zh-CN" dirty="0"/>
              <a:t>IMAP,</a:t>
            </a:r>
            <a:r>
              <a:rPr lang="zh-CN" altLang="en-US" dirty="0"/>
              <a:t> </a:t>
            </a:r>
            <a:r>
              <a:rPr lang="en-US" altLang="zh-CN" dirty="0"/>
              <a:t>RTSP,</a:t>
            </a:r>
            <a:r>
              <a:rPr lang="zh-CN" altLang="en-US" dirty="0"/>
              <a:t> </a:t>
            </a:r>
            <a:r>
              <a:rPr lang="en-US" altLang="zh-CN" dirty="0"/>
              <a:t>DNS,</a:t>
            </a:r>
            <a:r>
              <a:rPr lang="zh-CN" altLang="en-US" dirty="0"/>
              <a:t> </a:t>
            </a:r>
            <a:r>
              <a:rPr lang="en-US" altLang="zh-CN" dirty="0"/>
              <a:t>TCP,</a:t>
            </a:r>
            <a:r>
              <a:rPr lang="zh-CN" altLang="en-US" dirty="0"/>
              <a:t> </a:t>
            </a:r>
            <a:r>
              <a:rPr lang="en-US" altLang="zh-CN" dirty="0"/>
              <a:t>UDP,</a:t>
            </a:r>
            <a:r>
              <a:rPr lang="zh-CN" altLang="en-US" dirty="0"/>
              <a:t> </a:t>
            </a:r>
            <a:r>
              <a:rPr lang="en-US" altLang="zh-CN" dirty="0"/>
              <a:t>IP,</a:t>
            </a:r>
            <a:r>
              <a:rPr lang="zh-CN" altLang="en-US" dirty="0"/>
              <a:t> </a:t>
            </a:r>
            <a:r>
              <a:rPr lang="en-US" altLang="zh-CN" dirty="0"/>
              <a:t>BGP,</a:t>
            </a:r>
            <a:r>
              <a:rPr lang="zh-CN" altLang="en-US" dirty="0"/>
              <a:t> </a:t>
            </a:r>
            <a:r>
              <a:rPr lang="en-US" altLang="zh-CN" dirty="0"/>
              <a:t>OSPF,</a:t>
            </a:r>
            <a:r>
              <a:rPr lang="zh-CN" altLang="en-US" dirty="0"/>
              <a:t> </a:t>
            </a:r>
            <a:r>
              <a:rPr lang="en-US" altLang="zh-CN" dirty="0"/>
              <a:t>ARP,</a:t>
            </a:r>
            <a:r>
              <a:rPr lang="zh-CN" altLang="en-US" dirty="0"/>
              <a:t> </a:t>
            </a:r>
            <a:r>
              <a:rPr lang="en-US" altLang="zh-CN" dirty="0"/>
              <a:t>DHCP,</a:t>
            </a:r>
            <a:r>
              <a:rPr lang="zh-CN" altLang="en-US" dirty="0"/>
              <a:t> </a:t>
            </a:r>
            <a:r>
              <a:rPr lang="en-US" altLang="zh-CN" dirty="0"/>
              <a:t>CSMA/CD,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There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is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no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right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or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wrong!</a:t>
            </a:r>
            <a:endParaRPr lang="en-HK" altLang="zh-CN" dirty="0"/>
          </a:p>
          <a:p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design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philosophy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tradeoffs</a:t>
            </a:r>
            <a:r>
              <a:rPr lang="en-US" altLang="zh-CN" dirty="0">
                <a:solidFill>
                  <a:schemeClr val="accent6"/>
                </a:solidFill>
              </a:rPr>
              <a:t>,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more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than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anything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else</a:t>
            </a:r>
          </a:p>
          <a:p>
            <a:pPr lvl="1"/>
            <a:r>
              <a:rPr lang="en-US" altLang="zh-CN" dirty="0">
                <a:solidFill>
                  <a:schemeClr val="accent6"/>
                </a:solidFill>
              </a:rPr>
              <a:t>There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is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good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and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bad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design!</a:t>
            </a:r>
          </a:p>
        </p:txBody>
      </p:sp>
    </p:spTree>
    <p:extLst>
      <p:ext uri="{BB962C8B-B14F-4D97-AF65-F5344CB8AC3E}">
        <p14:creationId xmlns:p14="http://schemas.microsoft.com/office/powerpoint/2010/main" val="1567778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workload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programming</a:t>
            </a:r>
            <a:r>
              <a:rPr lang="en-US" dirty="0"/>
              <a:t> assignments</a:t>
            </a:r>
          </a:p>
          <a:p>
            <a:pPr lvl="1"/>
            <a:r>
              <a:rPr lang="en-US" dirty="0"/>
              <a:t>First one is an individual assignment</a:t>
            </a:r>
          </a:p>
          <a:p>
            <a:pPr lvl="1"/>
            <a:r>
              <a:rPr lang="en-US" dirty="0"/>
              <a:t>The rest are in groups of </a:t>
            </a:r>
            <a:r>
              <a:rPr lang="en-US" altLang="zh-CN" dirty="0"/>
              <a:t>2</a:t>
            </a:r>
          </a:p>
          <a:p>
            <a:pPr lvl="1"/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bonus</a:t>
            </a:r>
            <a:r>
              <a:rPr lang="zh-CN" altLang="en-US" dirty="0"/>
              <a:t> </a:t>
            </a:r>
            <a:r>
              <a:rPr lang="en-US" altLang="zh-CN" dirty="0"/>
              <a:t>parts</a:t>
            </a:r>
            <a:endParaRPr lang="en-US" dirty="0"/>
          </a:p>
          <a:p>
            <a:r>
              <a:rPr lang="en-US" altLang="zh-CN" dirty="0"/>
              <a:t>Quiz</a:t>
            </a:r>
          </a:p>
          <a:p>
            <a:pPr lvl="1"/>
            <a:r>
              <a:rPr lang="en-US" altLang="zh-CN" dirty="0"/>
              <a:t>Randomly</a:t>
            </a:r>
            <a:r>
              <a:rPr lang="zh-CN" altLang="en-US" dirty="0"/>
              <a:t> </a:t>
            </a:r>
            <a:r>
              <a:rPr lang="en-US" altLang="zh-CN" dirty="0"/>
              <a:t>pick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tutorials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quiz</a:t>
            </a:r>
          </a:p>
          <a:p>
            <a:pPr lvl="1"/>
            <a:r>
              <a:rPr lang="en-US" altLang="zh-CN" dirty="0"/>
              <a:t>MC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calculation,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dirty="0"/>
              <a:t>&lt;3min</a:t>
            </a:r>
          </a:p>
          <a:p>
            <a:r>
              <a:rPr lang="en-US" altLang="zh-CN" dirty="0"/>
              <a:t>Final</a:t>
            </a:r>
            <a:r>
              <a:rPr lang="zh-CN" altLang="en-US" dirty="0"/>
              <a:t> </a:t>
            </a:r>
            <a:r>
              <a:rPr lang="en-US" altLang="zh-CN" dirty="0"/>
              <a:t>e</a:t>
            </a:r>
            <a:r>
              <a:rPr lang="en-US" dirty="0"/>
              <a:t>xam</a:t>
            </a:r>
          </a:p>
          <a:p>
            <a:pPr lvl="1"/>
            <a:r>
              <a:rPr lang="en-US" altLang="zh-CN" dirty="0"/>
              <a:t>TBD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ABD255-9484-A542-A6C3-F47B75424BC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97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6629666"/>
              </p:ext>
            </p:extLst>
          </p:nvPr>
        </p:nvGraphicFramePr>
        <p:xfrm>
          <a:off x="685800" y="1600200"/>
          <a:ext cx="7924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96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/>
                        <a:t>Allocation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Assignment</a:t>
                      </a:r>
                      <a:r>
                        <a:rPr lang="en-US" sz="2800" baseline="0" dirty="0">
                          <a:solidFill>
                            <a:schemeClr val="accent2"/>
                          </a:solidFill>
                        </a:rPr>
                        <a:t> 1</a:t>
                      </a:r>
                      <a:endParaRPr lang="en-US" sz="2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dirty="0">
                          <a:solidFill>
                            <a:schemeClr val="accent2"/>
                          </a:solidFill>
                        </a:rPr>
                        <a:t>1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Assignment</a:t>
                      </a:r>
                      <a:r>
                        <a:rPr lang="en-US" sz="2800" baseline="0" dirty="0">
                          <a:solidFill>
                            <a:schemeClr val="accent2"/>
                          </a:solidFill>
                        </a:rPr>
                        <a:t> 2</a:t>
                      </a:r>
                      <a:endParaRPr lang="en-US" sz="2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dirty="0">
                          <a:solidFill>
                            <a:schemeClr val="accent2"/>
                          </a:solidFill>
                        </a:rPr>
                        <a:t>20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Assignment</a:t>
                      </a:r>
                      <a:r>
                        <a:rPr lang="en-US" sz="2800" baseline="0" dirty="0">
                          <a:solidFill>
                            <a:schemeClr val="accent2"/>
                          </a:solidFill>
                        </a:rPr>
                        <a:t> 3</a:t>
                      </a:r>
                      <a:endParaRPr lang="en-US" sz="2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dirty="0">
                          <a:solidFill>
                            <a:schemeClr val="accent2"/>
                          </a:solidFill>
                        </a:rPr>
                        <a:t>20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>
                          <a:solidFill>
                            <a:schemeClr val="accent2"/>
                          </a:solidFill>
                        </a:rPr>
                        <a:t>Quizzes</a:t>
                      </a:r>
                      <a:endParaRPr lang="en-US" sz="2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dirty="0">
                          <a:solidFill>
                            <a:schemeClr val="accent2"/>
                          </a:solidFill>
                        </a:rPr>
                        <a:t>40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0000FF"/>
                          </a:solidFill>
                        </a:rPr>
                        <a:t>Bonus </a:t>
                      </a:r>
                      <a:r>
                        <a:rPr lang="en-US" altLang="zh-CN" sz="2800" dirty="0">
                          <a:solidFill>
                            <a:srgbClr val="0000FF"/>
                          </a:solidFill>
                        </a:rPr>
                        <a:t>in</a:t>
                      </a:r>
                      <a:r>
                        <a:rPr lang="zh-CN" altLang="en-US" sz="2800" dirty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rgbClr val="0000FF"/>
                          </a:solidFill>
                        </a:rPr>
                        <a:t>assignments</a:t>
                      </a:r>
                      <a:endParaRPr lang="en-US" sz="28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dirty="0">
                          <a:solidFill>
                            <a:srgbClr val="0000FF"/>
                          </a:solidFill>
                        </a:rPr>
                        <a:t>X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</a:rPr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061870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A3049-0682-4544-BC5B-AAD77BDFB88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E3512C-1811-A545-AD5E-A11B96EA23EE}"/>
              </a:ext>
            </a:extLst>
          </p:cNvPr>
          <p:cNvSpPr/>
          <p:nvPr/>
        </p:nvSpPr>
        <p:spPr bwMode="auto">
          <a:xfrm>
            <a:off x="685800" y="5181600"/>
            <a:ext cx="79248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3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ALL-NEW* assignments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Assignment 1:</a:t>
            </a:r>
            <a:r>
              <a:rPr lang="en-US" dirty="0"/>
              <a:t> measure end-to-end throughput and delay of networks (i.e., simple speed test)</a:t>
            </a:r>
          </a:p>
          <a:p>
            <a:r>
              <a:rPr lang="en-US" dirty="0">
                <a:solidFill>
                  <a:srgbClr val="0000FF"/>
                </a:solidFill>
              </a:rPr>
              <a:t>Assignment 2:</a:t>
            </a:r>
            <a:r>
              <a:rPr lang="en-US" dirty="0"/>
              <a:t> video streaming from CDNs (i.e., simple Netflix)</a:t>
            </a:r>
          </a:p>
          <a:p>
            <a:r>
              <a:rPr lang="en-US" dirty="0">
                <a:solidFill>
                  <a:srgbClr val="0000FF"/>
                </a:solidFill>
              </a:rPr>
              <a:t>Assignment 3:</a:t>
            </a:r>
            <a:r>
              <a:rPr lang="en-US" dirty="0"/>
              <a:t> reliable transport (i.e., how to transfer data over an unreliable network)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00FF"/>
                </a:solidFill>
              </a:rPr>
              <a:t>All on (emulated) realistic networks using </a:t>
            </a:r>
            <a:r>
              <a:rPr lang="en-US" i="1" dirty="0">
                <a:solidFill>
                  <a:srgbClr val="0000FF"/>
                </a:solidFill>
              </a:rPr>
              <a:t>mininet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CB9BD-DAC7-2D44-BEEE-0AECB371EE3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69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Piazza for all communication</a:t>
            </a:r>
          </a:p>
          <a:p>
            <a:pPr lvl="1"/>
            <a:r>
              <a:rPr lang="en-US" dirty="0"/>
              <a:t>Sign up if you haven’t already</a:t>
            </a:r>
            <a:r>
              <a:rPr lang="en-US" altLang="zh-CN" dirty="0"/>
              <a:t>;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“csci4430</a:t>
            </a:r>
            <a:r>
              <a:rPr lang="zh-CN" altLang="en-US" dirty="0"/>
              <a:t> </a:t>
            </a:r>
            <a:r>
              <a:rPr lang="en-US" altLang="zh-CN" dirty="0"/>
              <a:t>rocks!”</a:t>
            </a:r>
            <a:endParaRPr lang="en-US" dirty="0"/>
          </a:p>
          <a:p>
            <a:pPr lvl="1"/>
            <a:r>
              <a:rPr lang="en-US" altLang="zh-CN" dirty="0">
                <a:solidFill>
                  <a:srgbClr val="0000FF"/>
                </a:solidFill>
              </a:rPr>
              <a:t>Never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email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me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or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the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TA!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We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may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not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respond</a:t>
            </a:r>
            <a:endParaRPr lang="en-HK" altLang="zh-CN" dirty="0">
              <a:solidFill>
                <a:srgbClr val="0000FF"/>
              </a:solidFill>
            </a:endParaRPr>
          </a:p>
          <a:p>
            <a:pPr lvl="2"/>
            <a:r>
              <a:rPr lang="en-US" altLang="zh-CN" dirty="0">
                <a:solidFill>
                  <a:srgbClr val="0000FF"/>
                </a:solidFill>
              </a:rPr>
              <a:t>Use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private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messages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for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private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matters</a:t>
            </a:r>
          </a:p>
          <a:p>
            <a:pPr lvl="2"/>
            <a:r>
              <a:rPr lang="en-US" altLang="zh-CN" dirty="0">
                <a:solidFill>
                  <a:srgbClr val="0000FF"/>
                </a:solidFill>
              </a:rPr>
              <a:t>Only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email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us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when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you’re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emailed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to</a:t>
            </a:r>
            <a:endParaRPr lang="en-US" dirty="0"/>
          </a:p>
          <a:p>
            <a:r>
              <a:rPr lang="en-US" dirty="0"/>
              <a:t>Assignment submission via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 err="1"/>
              <a:t>autograder</a:t>
            </a:r>
            <a:endParaRPr lang="en-US" dirty="0"/>
          </a:p>
          <a:p>
            <a:pPr lvl="1"/>
            <a:r>
              <a:rPr lang="en-US" dirty="0"/>
              <a:t>Start forming groups</a:t>
            </a:r>
          </a:p>
          <a:p>
            <a:pPr lvl="1"/>
            <a:r>
              <a:rPr lang="en-US" dirty="0"/>
              <a:t>Details will be sent out soon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88F79F-0619-B043-ACC9-9CEC2050D05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84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Class policies, logistics, and roadmap</a:t>
            </a:r>
          </a:p>
          <a:p>
            <a:r>
              <a:rPr lang="en-US" dirty="0"/>
              <a:t>Overview of the basics</a:t>
            </a:r>
          </a:p>
          <a:p>
            <a:pPr lvl="1"/>
            <a:r>
              <a:rPr lang="en-US" dirty="0"/>
              <a:t>How is the network shared?</a:t>
            </a:r>
          </a:p>
          <a:p>
            <a:pPr lvl="1"/>
            <a:r>
              <a:rPr lang="en-US" dirty="0"/>
              <a:t>How do we evaluate a network?</a:t>
            </a:r>
          </a:p>
          <a:p>
            <a:pPr lvl="1"/>
            <a:r>
              <a:rPr lang="en-US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What is a network made of?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CA7110-46C5-944A-8204-D403F69077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49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Policies on late submission, re-grade request, cheating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Detailed description in the course webpage</a:t>
            </a:r>
          </a:p>
          <a:p>
            <a:r>
              <a:rPr lang="en-US" altLang="x-none" dirty="0">
                <a:solidFill>
                  <a:srgbClr val="0000FF"/>
                </a:solidFill>
              </a:rPr>
              <a:t>Don’t cheat!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7B26BA-B3EC-8F45-97DD-C377E5E69BF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8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15CDA-28BC-DC4A-9414-7A083154C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Policies on </a:t>
            </a:r>
            <a:r>
              <a:rPr lang="en-US" altLang="zh-CN" dirty="0"/>
              <a:t>Covid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6223C-0F33-D84A-B475-434D88B49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Masks on, while you are in the class</a:t>
            </a:r>
          </a:p>
          <a:p>
            <a:pPr lvl="1"/>
            <a:r>
              <a:rPr lang="en-US" dirty="0"/>
              <a:t>Except for taking quick drinks etc.</a:t>
            </a:r>
          </a:p>
          <a:p>
            <a:pPr lvl="1"/>
            <a:endParaRPr lang="en-US" dirty="0"/>
          </a:p>
          <a:p>
            <a:r>
              <a:rPr lang="en-US" dirty="0"/>
              <a:t>Please strive for us to continue meeting in person instead of going back to zoom</a:t>
            </a:r>
          </a:p>
          <a:p>
            <a:pPr lvl="1"/>
            <a:r>
              <a:rPr lang="en-US" dirty="0"/>
              <a:t>We will if/when it’s unsafe</a:t>
            </a:r>
            <a:r>
              <a:rPr lang="en-US" altLang="zh-CN" dirty="0"/>
              <a:t>…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C0185-C501-444B-A30F-F18CA1DE4C6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622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Internet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E1E91D-47BF-674E-A595-2F109B03937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81F2EB77-FB6C-2244-A076-ADF097535D4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Shape 21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Shape 22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Shape 23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Shape 24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Shape 25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Shape 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7" name="Shape 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Shape 28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Shape 29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0" name="Shape 30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2781" name="Shape 31"/>
          <p:cNvSpPr>
            <a:spLocks noChangeArrowheads="1"/>
          </p:cNvSpPr>
          <p:nvPr/>
        </p:nvSpPr>
        <p:spPr bwMode="auto">
          <a:xfrm>
            <a:off x="228600" y="3708400"/>
            <a:ext cx="20891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end-system</a:t>
            </a:r>
          </a:p>
        </p:txBody>
      </p:sp>
      <p:sp>
        <p:nvSpPr>
          <p:cNvPr id="32" name="Shape 32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Shape 33"/>
          <p:cNvSpPr>
            <a:spLocks noChangeArrowheads="1"/>
          </p:cNvSpPr>
          <p:nvPr/>
        </p:nvSpPr>
        <p:spPr bwMode="auto">
          <a:xfrm>
            <a:off x="1803400" y="6126162"/>
            <a:ext cx="29210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Windows PC</a:t>
            </a:r>
          </a:p>
        </p:txBody>
      </p:sp>
      <p:sp>
        <p:nvSpPr>
          <p:cNvPr id="34" name="Shape 34"/>
          <p:cNvSpPr>
            <a:spLocks noChangeArrowheads="1"/>
          </p:cNvSpPr>
          <p:nvPr/>
        </p:nvSpPr>
        <p:spPr bwMode="auto">
          <a:xfrm>
            <a:off x="1416050" y="5156200"/>
            <a:ext cx="20891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Linux server</a:t>
            </a:r>
          </a:p>
        </p:txBody>
      </p:sp>
      <p:sp>
        <p:nvSpPr>
          <p:cNvPr id="35" name="Shape 35"/>
          <p:cNvSpPr>
            <a:spLocks noChangeArrowheads="1"/>
          </p:cNvSpPr>
          <p:nvPr/>
        </p:nvSpPr>
        <p:spPr bwMode="auto">
          <a:xfrm>
            <a:off x="4819650" y="5164138"/>
            <a:ext cx="208915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MAC laptop</a:t>
            </a:r>
          </a:p>
        </p:txBody>
      </p:sp>
      <p:sp>
        <p:nvSpPr>
          <p:cNvPr id="36" name="Shape 36"/>
          <p:cNvSpPr>
            <a:spLocks noChangeArrowheads="1"/>
          </p:cNvSpPr>
          <p:nvPr/>
        </p:nvSpPr>
        <p:spPr bwMode="auto">
          <a:xfrm>
            <a:off x="4156075" y="1584325"/>
            <a:ext cx="232092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car navigator</a:t>
            </a:r>
          </a:p>
        </p:txBody>
      </p:sp>
      <p:sp>
        <p:nvSpPr>
          <p:cNvPr id="37" name="Shape 37"/>
          <p:cNvSpPr>
            <a:spLocks noChangeArrowheads="1"/>
          </p:cNvSpPr>
          <p:nvPr/>
        </p:nvSpPr>
        <p:spPr bwMode="auto">
          <a:xfrm>
            <a:off x="2328862" y="2414588"/>
            <a:ext cx="2928938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CN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sensor</a:t>
            </a:r>
            <a:endParaRPr lang="en-US" altLang="x-none" sz="2800" b="0" dirty="0">
              <a:solidFill>
                <a:schemeClr val="accent2"/>
              </a:solidFill>
              <a:latin typeface="Arial" charset="0"/>
              <a:sym typeface="Calibri" charset="0"/>
            </a:endParaRPr>
          </a:p>
        </p:txBody>
      </p:sp>
      <p:sp>
        <p:nvSpPr>
          <p:cNvPr id="38" name="Shape 38"/>
          <p:cNvSpPr>
            <a:spLocks noChangeArrowheads="1"/>
          </p:cNvSpPr>
          <p:nvPr/>
        </p:nvSpPr>
        <p:spPr bwMode="auto">
          <a:xfrm>
            <a:off x="5738813" y="3316288"/>
            <a:ext cx="2090737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smartphone</a:t>
            </a:r>
          </a:p>
        </p:txBody>
      </p:sp>
      <p:sp>
        <p:nvSpPr>
          <p:cNvPr id="39" name="Shape 39"/>
          <p:cNvSpPr>
            <a:spLocks noChangeArrowheads="1"/>
          </p:cNvSpPr>
          <p:nvPr/>
        </p:nvSpPr>
        <p:spPr bwMode="auto">
          <a:xfrm>
            <a:off x="6477000" y="4521200"/>
            <a:ext cx="128587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CN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tablet</a:t>
            </a:r>
            <a:endParaRPr lang="en-US" altLang="x-none" sz="2800" b="0" dirty="0">
              <a:solidFill>
                <a:schemeClr val="accent2"/>
              </a:solidFill>
              <a:latin typeface="Arial" charset="0"/>
              <a:sym typeface="Calibri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 consists of many end-systems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FCD0AB-F0B0-8C44-A110-2412E69632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748866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dvAuto="0"/>
      <p:bldP spid="34" grpId="0" advAuto="0"/>
      <p:bldP spid="35" grpId="0" advAuto="0"/>
      <p:bldP spid="36" grpId="0" advAuto="0"/>
      <p:bldP spid="37" grpId="0" advAuto="0"/>
      <p:bldP spid="38" grpId="0" advAuto="0"/>
      <p:bldP spid="39" grpId="0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5" name="Shape 45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6" name="Shape 46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8" name="Shape 48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0" name="Shape 50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1" name="Shape 51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2" name="Shape 52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3" name="Shape 53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4" name="Shape 54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4830" name="Shape 56"/>
          <p:cNvSpPr>
            <a:spLocks noChangeArrowheads="1"/>
          </p:cNvSpPr>
          <p:nvPr/>
        </p:nvSpPr>
        <p:spPr bwMode="auto">
          <a:xfrm>
            <a:off x="5683250" y="3639940"/>
            <a:ext cx="1139732" cy="533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>
                <a:solidFill>
                  <a:srgbClr val="000000"/>
                </a:solidFill>
                <a:latin typeface="Arial" charset="0"/>
                <a:sym typeface="Calibri" charset="0"/>
              </a:rPr>
              <a:t>switch</a:t>
            </a:r>
          </a:p>
        </p:txBody>
      </p:sp>
      <p:sp>
        <p:nvSpPr>
          <p:cNvPr id="57" name="Shape 57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8" name="Shape 58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9" name="Shape 59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60" name="Shape 60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Shape 31"/>
          <p:cNvSpPr>
            <a:spLocks noChangeArrowheads="1"/>
          </p:cNvSpPr>
          <p:nvPr/>
        </p:nvSpPr>
        <p:spPr bwMode="auto">
          <a:xfrm>
            <a:off x="228600" y="3708400"/>
            <a:ext cx="20891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end-system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 by </a:t>
            </a:r>
            <a:r>
              <a:rPr lang="en-US" altLang="zh-CN" dirty="0"/>
              <a:t>switches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B10F43-5EF9-3B4E-8C66-06B7D090608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327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ChangeArrowheads="1"/>
          </p:cNvSpPr>
          <p:nvPr/>
        </p:nvSpPr>
        <p:spPr bwMode="auto">
          <a:xfrm>
            <a:off x="1970088" y="2343150"/>
            <a:ext cx="1839912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phone lines</a:t>
            </a:r>
          </a:p>
        </p:txBody>
      </p:sp>
      <p:sp>
        <p:nvSpPr>
          <p:cNvPr id="36866" name="Shape 65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67" name="Shape 66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68" name="Shape 67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70" name="Shape 69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71" name="Shape 70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72" name="Shape 71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72" name="Shape 72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73" name="Shape 73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74" name="Shape 74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6876" name="Shape 75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77" name="Shape 76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77" name="Shape 77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78" name="Shape 78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6880" name="Shape 79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0" name="Shape 80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6882" name="Shape 81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83" name="Shape 82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3" name="Shape 83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4" name="Shape 84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6886" name="Shape 85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6" name="Shape 86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9" name="Shape 89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90" name="Shape 90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91" name="Shape 91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95" name="Shape 94"/>
          <p:cNvSpPr>
            <a:spLocks noChangeArrowheads="1"/>
          </p:cNvSpPr>
          <p:nvPr/>
        </p:nvSpPr>
        <p:spPr bwMode="auto">
          <a:xfrm>
            <a:off x="4057650" y="2155825"/>
            <a:ext cx="6096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link</a:t>
            </a:r>
          </a:p>
        </p:txBody>
      </p:sp>
      <p:sp>
        <p:nvSpPr>
          <p:cNvPr id="95" name="Shape 95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9" name="Shape 99"/>
          <p:cNvSpPr>
            <a:spLocks noChangeArrowheads="1"/>
          </p:cNvSpPr>
          <p:nvPr/>
        </p:nvSpPr>
        <p:spPr bwMode="auto">
          <a:xfrm>
            <a:off x="4030663" y="3860800"/>
            <a:ext cx="94932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>
                <a:solidFill>
                  <a:srgbClr val="0000FF"/>
                </a:solidFill>
                <a:latin typeface="Arial" charset="0"/>
                <a:sym typeface="Calibri" charset="0"/>
              </a:rPr>
              <a:t>fibers</a:t>
            </a:r>
          </a:p>
        </p:txBody>
      </p:sp>
      <p:sp>
        <p:nvSpPr>
          <p:cNvPr id="100" name="Shape 100"/>
          <p:cNvSpPr>
            <a:spLocks noChangeArrowheads="1"/>
          </p:cNvSpPr>
          <p:nvPr/>
        </p:nvSpPr>
        <p:spPr bwMode="auto">
          <a:xfrm>
            <a:off x="685800" y="4648200"/>
            <a:ext cx="190182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>
                <a:solidFill>
                  <a:srgbClr val="0000FF"/>
                </a:solidFill>
                <a:latin typeface="Arial" charset="0"/>
                <a:sym typeface="Calibri" charset="0"/>
              </a:rPr>
              <a:t>cable TV lines</a:t>
            </a:r>
          </a:p>
        </p:txBody>
      </p:sp>
      <p:sp>
        <p:nvSpPr>
          <p:cNvPr id="101" name="Shape 101"/>
          <p:cNvSpPr>
            <a:spLocks noChangeArrowheads="1"/>
          </p:cNvSpPr>
          <p:nvPr/>
        </p:nvSpPr>
        <p:spPr bwMode="auto">
          <a:xfrm>
            <a:off x="6403975" y="4095750"/>
            <a:ext cx="190182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>
                <a:solidFill>
                  <a:srgbClr val="0000FF"/>
                </a:solidFill>
                <a:latin typeface="Arial" charset="0"/>
                <a:sym typeface="Calibri" charset="0"/>
              </a:rPr>
              <a:t>wireless links</a:t>
            </a:r>
          </a:p>
        </p:txBody>
      </p:sp>
      <p:sp>
        <p:nvSpPr>
          <p:cNvPr id="40" name="Shape 56"/>
          <p:cNvSpPr>
            <a:spLocks noChangeArrowheads="1"/>
          </p:cNvSpPr>
          <p:nvPr/>
        </p:nvSpPr>
        <p:spPr bwMode="auto">
          <a:xfrm>
            <a:off x="5683250" y="3640138"/>
            <a:ext cx="11414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000000"/>
                </a:solidFill>
                <a:latin typeface="Arial" charset="0"/>
                <a:sym typeface="Calibri" charset="0"/>
              </a:rPr>
              <a:t>switch</a:t>
            </a:r>
          </a:p>
        </p:txBody>
      </p:sp>
      <p:sp>
        <p:nvSpPr>
          <p:cNvPr id="41" name="Shape 31"/>
          <p:cNvSpPr>
            <a:spLocks noChangeArrowheads="1"/>
          </p:cNvSpPr>
          <p:nvPr/>
        </p:nvSpPr>
        <p:spPr bwMode="auto">
          <a:xfrm>
            <a:off x="228600" y="3708400"/>
            <a:ext cx="20891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end-system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links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0D50BF-8369-CB44-A246-26312CAC035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296808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dvAuto="0"/>
      <p:bldP spid="89" grpId="0" animBg="1"/>
      <p:bldP spid="90" grpId="0" animBg="1"/>
      <p:bldP spid="91" grpId="0" animBg="1"/>
      <p:bldP spid="99" grpId="0" advAuto="0"/>
      <p:bldP spid="100" grpId="0" advAuto="0"/>
      <p:bldP spid="101" grpId="0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2" name="Shape 142"/>
          <p:cNvSpPr>
            <a:spLocks noChangeArrowheads="1"/>
          </p:cNvSpPr>
          <p:nvPr/>
        </p:nvSpPr>
        <p:spPr bwMode="auto">
          <a:xfrm>
            <a:off x="2509838" y="5810250"/>
            <a:ext cx="440213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333399"/>
                </a:solidFill>
                <a:latin typeface="Arial" charset="0"/>
                <a:sym typeface="Calibri" charset="0"/>
              </a:rPr>
              <a:t>Internet Service Provider</a:t>
            </a:r>
          </a:p>
        </p:txBody>
      </p:sp>
      <p:sp>
        <p:nvSpPr>
          <p:cNvPr id="143" name="Shape 143"/>
          <p:cNvSpPr>
            <a:spLocks noChangeArrowheads="1"/>
          </p:cNvSpPr>
          <p:nvPr/>
        </p:nvSpPr>
        <p:spPr bwMode="auto">
          <a:xfrm>
            <a:off x="1931988" y="3243263"/>
            <a:ext cx="400367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>
                <a:solidFill>
                  <a:srgbClr val="0000FF"/>
                </a:solidFill>
                <a:latin typeface="Arial" charset="0"/>
                <a:sym typeface="Calibri" charset="0"/>
              </a:rPr>
              <a:t>phone company</a:t>
            </a:r>
          </a:p>
        </p:txBody>
      </p:sp>
      <p:sp>
        <p:nvSpPr>
          <p:cNvPr id="144" name="Shape 144"/>
          <p:cNvSpPr>
            <a:spLocks noChangeArrowheads="1"/>
          </p:cNvSpPr>
          <p:nvPr/>
        </p:nvSpPr>
        <p:spPr bwMode="auto">
          <a:xfrm>
            <a:off x="1103313" y="5135563"/>
            <a:ext cx="3341687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>
                <a:solidFill>
                  <a:srgbClr val="0000FF"/>
                </a:solidFill>
                <a:latin typeface="Arial" charset="0"/>
                <a:sym typeface="Calibri" charset="0"/>
              </a:rPr>
              <a:t>cable company</a:t>
            </a:r>
          </a:p>
        </p:txBody>
      </p:sp>
      <p:sp>
        <p:nvSpPr>
          <p:cNvPr id="145" name="Shape 145"/>
          <p:cNvSpPr>
            <a:spLocks noChangeArrowheads="1"/>
          </p:cNvSpPr>
          <p:nvPr/>
        </p:nvSpPr>
        <p:spPr bwMode="auto">
          <a:xfrm>
            <a:off x="4371975" y="4618038"/>
            <a:ext cx="4162425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university net</a:t>
            </a:r>
          </a:p>
        </p:txBody>
      </p:sp>
      <p:sp>
        <p:nvSpPr>
          <p:cNvPr id="43" name="Shape 94"/>
          <p:cNvSpPr>
            <a:spLocks noChangeArrowheads="1"/>
          </p:cNvSpPr>
          <p:nvPr/>
        </p:nvSpPr>
        <p:spPr bwMode="auto">
          <a:xfrm>
            <a:off x="4057650" y="2155825"/>
            <a:ext cx="6096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link</a:t>
            </a:r>
          </a:p>
        </p:txBody>
      </p:sp>
      <p:sp>
        <p:nvSpPr>
          <p:cNvPr id="44" name="Shape 56"/>
          <p:cNvSpPr>
            <a:spLocks noChangeArrowheads="1"/>
          </p:cNvSpPr>
          <p:nvPr/>
        </p:nvSpPr>
        <p:spPr bwMode="auto">
          <a:xfrm>
            <a:off x="5683250" y="3640138"/>
            <a:ext cx="11414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000000"/>
                </a:solidFill>
                <a:latin typeface="Arial" charset="0"/>
                <a:sym typeface="Calibri" charset="0"/>
              </a:rPr>
              <a:t>switch</a:t>
            </a:r>
          </a:p>
        </p:txBody>
      </p:sp>
      <p:sp>
        <p:nvSpPr>
          <p:cNvPr id="45" name="Shape 31"/>
          <p:cNvSpPr>
            <a:spLocks noChangeArrowheads="1"/>
          </p:cNvSpPr>
          <p:nvPr/>
        </p:nvSpPr>
        <p:spPr bwMode="auto">
          <a:xfrm>
            <a:off x="228600" y="3708400"/>
            <a:ext cx="20891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end-system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Managed by many parties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97CAE9-4B3F-AE41-A5F3-10A869A3697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34243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dvAuto="0"/>
      <p:bldP spid="143" grpId="0" advAuto="0"/>
      <p:bldP spid="144" grpId="0" advAuto="0"/>
      <p:bldP spid="145" grpId="0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50" name="Shape 150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0964" name="Shape 152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65" name="Shape 153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66" name="Shape 154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68" name="Shape 156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69" name="Shape 157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70" name="Shape 158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59" name="Shape 159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60" name="Shape 160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61" name="Shape 161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0974" name="Shape 162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75" name="Shape 163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4" name="Shape 164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0978" name="Shape 166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7" name="Shape 167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0980" name="Shape 168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81" name="Shape 169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70" name="Shape 170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0984" name="Shape 172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73" name="Shape 173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0988" name="Shape 176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89" name="Shape 177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90" name="Shape 178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92" name="Shape 180"/>
          <p:cNvSpPr>
            <a:spLocks noChangeArrowheads="1"/>
          </p:cNvSpPr>
          <p:nvPr/>
        </p:nvSpPr>
        <p:spPr bwMode="auto">
          <a:xfrm>
            <a:off x="5683250" y="3640138"/>
            <a:ext cx="11414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chemeClr val="accent2"/>
                </a:solidFill>
                <a:latin typeface="Arial" charset="0"/>
                <a:sym typeface="Calibri" charset="0"/>
              </a:rPr>
              <a:t>switch</a:t>
            </a:r>
          </a:p>
        </p:txBody>
      </p:sp>
      <p:sp>
        <p:nvSpPr>
          <p:cNvPr id="182" name="Shape 182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4" name="Shape 184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5" name="Shape 185"/>
          <p:cNvSpPr>
            <a:spLocks noChangeAspect="1"/>
          </p:cNvSpPr>
          <p:nvPr/>
        </p:nvSpPr>
        <p:spPr>
          <a:xfrm>
            <a:off x="914400" y="4175760"/>
            <a:ext cx="251927" cy="548640"/>
          </a:xfrm>
          <a:prstGeom prst="rect">
            <a:avLst/>
          </a:pr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6" name="Shape 186"/>
          <p:cNvSpPr>
            <a:spLocks noChangeArrowheads="1"/>
          </p:cNvSpPr>
          <p:nvPr/>
        </p:nvSpPr>
        <p:spPr bwMode="auto">
          <a:xfrm>
            <a:off x="171469" y="4648002"/>
            <a:ext cx="819131" cy="533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0000FF"/>
                </a:solidFill>
                <a:latin typeface="Arial" charset="0"/>
                <a:sym typeface="Calibri" charset="0"/>
              </a:rPr>
              <a:t>data</a:t>
            </a:r>
            <a:endParaRPr lang="en-US" altLang="x-none" sz="3000" b="0" dirty="0">
              <a:solidFill>
                <a:srgbClr val="0000FF"/>
              </a:solidFill>
              <a:latin typeface="Arial" charset="0"/>
              <a:sym typeface="Calibri" charset="0"/>
            </a:endParaRPr>
          </a:p>
        </p:txBody>
      </p:sp>
      <p:sp>
        <p:nvSpPr>
          <p:cNvPr id="187" name="Shape 187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pic>
        <p:nvPicPr>
          <p:cNvPr id="188" name="Picture 187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3A6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0050" y="3552825"/>
            <a:ext cx="6135688" cy="120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0" name="Shape 190"/>
          <p:cNvSpPr>
            <a:spLocks noChangeArrowheads="1"/>
          </p:cNvSpPr>
          <p:nvPr/>
        </p:nvSpPr>
        <p:spPr bwMode="auto">
          <a:xfrm>
            <a:off x="4149725" y="3960813"/>
            <a:ext cx="820738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0000FF"/>
                </a:solidFill>
                <a:latin typeface="Arial" charset="0"/>
                <a:sym typeface="Calibri" charset="0"/>
              </a:rPr>
              <a:t>path</a:t>
            </a:r>
          </a:p>
        </p:txBody>
      </p:sp>
      <p:sp>
        <p:nvSpPr>
          <p:cNvPr id="41002" name="Shape 191"/>
          <p:cNvSpPr>
            <a:spLocks noChangeArrowheads="1"/>
          </p:cNvSpPr>
          <p:nvPr/>
        </p:nvSpPr>
        <p:spPr bwMode="auto">
          <a:xfrm>
            <a:off x="2509838" y="5810250"/>
            <a:ext cx="440213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333399"/>
                </a:solidFill>
                <a:latin typeface="Arial" charset="0"/>
                <a:sym typeface="Calibri" charset="0"/>
              </a:rPr>
              <a:t>Internet Service Provider</a:t>
            </a:r>
          </a:p>
        </p:txBody>
      </p:sp>
      <p:sp>
        <p:nvSpPr>
          <p:cNvPr id="44" name="Shape 94"/>
          <p:cNvSpPr>
            <a:spLocks noChangeArrowheads="1"/>
          </p:cNvSpPr>
          <p:nvPr/>
        </p:nvSpPr>
        <p:spPr bwMode="auto">
          <a:xfrm>
            <a:off x="4057650" y="2155825"/>
            <a:ext cx="6096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link</a:t>
            </a:r>
          </a:p>
        </p:txBody>
      </p:sp>
      <p:sp>
        <p:nvSpPr>
          <p:cNvPr id="45" name="Shape 31"/>
          <p:cNvSpPr>
            <a:spLocks noChangeArrowheads="1"/>
          </p:cNvSpPr>
          <p:nvPr/>
        </p:nvSpPr>
        <p:spPr bwMode="auto">
          <a:xfrm>
            <a:off x="228600" y="3708400"/>
            <a:ext cx="20891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end-system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Transfers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0209D-A93C-B840-A05B-A38FAA4AA9B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296299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7037E-7 C 0.07691 0.02199 0.15399 0.04421 0.2493 0.03796 C 0.34461 0.03194 0.48628 -0.00417 0.57135 -0.03796 C 0.65625 -0.07153 0.70729 -0.11806 0.75833 -0.16435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917" y="-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 animBg="1" advAuto="0"/>
      <p:bldP spid="185" grpId="1" animBg="1"/>
      <p:bldP spid="186" grpId="0" advAuto="0"/>
      <p:bldP spid="188" grpId="0" advAuto="0"/>
      <p:bldP spid="190" grpId="0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federated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924800" cy="1702006"/>
          </a:xfrm>
        </p:spPr>
        <p:txBody>
          <a:bodyPr/>
          <a:lstStyle/>
          <a:p>
            <a:r>
              <a:rPr lang="en-US" dirty="0"/>
              <a:t>The Internet ties together different networks </a:t>
            </a:r>
            <a:r>
              <a:rPr lang="en-US" dirty="0">
                <a:solidFill>
                  <a:srgbClr val="0000FF"/>
                </a:solidFill>
              </a:rPr>
              <a:t>by the </a:t>
            </a:r>
            <a:r>
              <a:rPr lang="en-US" b="1" dirty="0">
                <a:solidFill>
                  <a:srgbClr val="0000FF"/>
                </a:solidFill>
              </a:rPr>
              <a:t>IP protocol</a:t>
            </a:r>
            <a:endParaRPr lang="en-US" dirty="0"/>
          </a:p>
          <a:p>
            <a:pPr lvl="1"/>
            <a:r>
              <a:rPr lang="en-US" i="1" dirty="0"/>
              <a:t>A common interface binds them all together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67C9A-0666-D249-883B-6F4CEA66182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34" name="Group 33"/>
          <p:cNvGrpSpPr>
            <a:grpSpLocks noChangeAspect="1"/>
          </p:cNvGrpSpPr>
          <p:nvPr/>
        </p:nvGrpSpPr>
        <p:grpSpPr>
          <a:xfrm>
            <a:off x="2255458" y="3505200"/>
            <a:ext cx="4633085" cy="2743200"/>
            <a:chOff x="554038" y="1527175"/>
            <a:chExt cx="7947025" cy="4705350"/>
          </a:xfrm>
        </p:grpSpPr>
        <p:sp>
          <p:nvSpPr>
            <p:cNvPr id="35" name="Shape 105"/>
            <p:cNvSpPr/>
            <p:nvPr/>
          </p:nvSpPr>
          <p:spPr>
            <a:xfrm>
              <a:off x="5106988" y="3697288"/>
              <a:ext cx="2751137" cy="1606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7"/>
                  </a:cubicBezTo>
                  <a:cubicBezTo>
                    <a:pt x="12954" y="20639"/>
                    <a:pt x="6724" y="20639"/>
                    <a:pt x="2882" y="16797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6" name="Shape 106"/>
            <p:cNvSpPr/>
            <p:nvPr/>
          </p:nvSpPr>
          <p:spPr>
            <a:xfrm>
              <a:off x="2071688" y="1946275"/>
              <a:ext cx="3643312" cy="1901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7" name="Shape 107"/>
            <p:cNvSpPr/>
            <p:nvPr/>
          </p:nvSpPr>
          <p:spPr>
            <a:xfrm>
              <a:off x="1098550" y="4241800"/>
              <a:ext cx="2820988" cy="1643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8" name="Shape 108"/>
            <p:cNvSpPr>
              <a:spLocks noChangeShapeType="1"/>
            </p:cNvSpPr>
            <p:nvPr/>
          </p:nvSpPr>
          <p:spPr bwMode="auto">
            <a:xfrm>
              <a:off x="3827463" y="1935163"/>
              <a:ext cx="315912" cy="1201737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9" name="Shape 109"/>
            <p:cNvSpPr>
              <a:spLocks noChangeShapeType="1"/>
            </p:cNvSpPr>
            <p:nvPr/>
          </p:nvSpPr>
          <p:spPr bwMode="auto">
            <a:xfrm flipH="1" flipV="1">
              <a:off x="6262688" y="4391025"/>
              <a:ext cx="2073275" cy="862013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0" name="Shape 110"/>
            <p:cNvSpPr>
              <a:spLocks noChangeShapeType="1"/>
            </p:cNvSpPr>
            <p:nvPr/>
          </p:nvSpPr>
          <p:spPr bwMode="auto">
            <a:xfrm flipH="1">
              <a:off x="701675" y="4911725"/>
              <a:ext cx="2286000" cy="1169988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1" name="Shape 112"/>
            <p:cNvSpPr>
              <a:spLocks noChangeShapeType="1"/>
            </p:cNvSpPr>
            <p:nvPr/>
          </p:nvSpPr>
          <p:spPr bwMode="auto">
            <a:xfrm>
              <a:off x="2041525" y="2679700"/>
              <a:ext cx="2009775" cy="4254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2" name="Shape 113"/>
            <p:cNvSpPr>
              <a:spLocks noChangeShapeType="1"/>
            </p:cNvSpPr>
            <p:nvPr/>
          </p:nvSpPr>
          <p:spPr bwMode="auto">
            <a:xfrm>
              <a:off x="1163638" y="4445000"/>
              <a:ext cx="1844675" cy="4254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3" name="Shape 114"/>
            <p:cNvSpPr>
              <a:spLocks noChangeShapeType="1"/>
            </p:cNvSpPr>
            <p:nvPr/>
          </p:nvSpPr>
          <p:spPr bwMode="auto">
            <a:xfrm flipH="1">
              <a:off x="2403475" y="4911725"/>
              <a:ext cx="638175" cy="979488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4" name="Shape 115"/>
            <p:cNvSpPr/>
            <p:nvPr/>
          </p:nvSpPr>
          <p:spPr>
            <a:xfrm>
              <a:off x="1857375" y="2490788"/>
              <a:ext cx="357188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5" name="Shape 116"/>
            <p:cNvSpPr/>
            <p:nvPr/>
          </p:nvSpPr>
          <p:spPr>
            <a:xfrm>
              <a:off x="1009650" y="4259263"/>
              <a:ext cx="357188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6" name="Shape 117"/>
            <p:cNvSpPr/>
            <p:nvPr/>
          </p:nvSpPr>
          <p:spPr>
            <a:xfrm>
              <a:off x="2197100" y="5749925"/>
              <a:ext cx="357188" cy="35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7" name="Shape 118"/>
            <p:cNvSpPr>
              <a:spLocks noChangeShapeType="1"/>
            </p:cNvSpPr>
            <p:nvPr/>
          </p:nvSpPr>
          <p:spPr bwMode="auto">
            <a:xfrm>
              <a:off x="2136775" y="1754188"/>
              <a:ext cx="1882775" cy="130810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8" name="Shape 119"/>
            <p:cNvSpPr>
              <a:spLocks noChangeShapeType="1"/>
            </p:cNvSpPr>
            <p:nvPr/>
          </p:nvSpPr>
          <p:spPr bwMode="auto">
            <a:xfrm>
              <a:off x="2795588" y="1860550"/>
              <a:ext cx="1255712" cy="1190625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9" name="Shape 120"/>
            <p:cNvSpPr/>
            <p:nvPr/>
          </p:nvSpPr>
          <p:spPr>
            <a:xfrm>
              <a:off x="1955800" y="1527175"/>
              <a:ext cx="357188" cy="35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0" name="Shape 121"/>
            <p:cNvSpPr/>
            <p:nvPr/>
          </p:nvSpPr>
          <p:spPr>
            <a:xfrm>
              <a:off x="2616200" y="1660525"/>
              <a:ext cx="357188" cy="35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1" name="Shape 122"/>
            <p:cNvSpPr>
              <a:spLocks noChangeShapeType="1"/>
            </p:cNvSpPr>
            <p:nvPr/>
          </p:nvSpPr>
          <p:spPr bwMode="auto">
            <a:xfrm flipV="1">
              <a:off x="1063625" y="4859338"/>
              <a:ext cx="1944688" cy="563562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52" name="Shape 123"/>
            <p:cNvSpPr/>
            <p:nvPr/>
          </p:nvSpPr>
          <p:spPr>
            <a:xfrm>
              <a:off x="901700" y="5249863"/>
              <a:ext cx="357188" cy="35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3" name="Shape 124"/>
            <p:cNvSpPr>
              <a:spLocks noChangeShapeType="1"/>
            </p:cNvSpPr>
            <p:nvPr/>
          </p:nvSpPr>
          <p:spPr bwMode="auto">
            <a:xfrm flipH="1">
              <a:off x="6242050" y="3646488"/>
              <a:ext cx="1743075" cy="733425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54" name="Shape 125"/>
            <p:cNvSpPr>
              <a:spLocks noChangeShapeType="1"/>
            </p:cNvSpPr>
            <p:nvPr/>
          </p:nvSpPr>
          <p:spPr bwMode="auto">
            <a:xfrm>
              <a:off x="6305550" y="4433888"/>
              <a:ext cx="765175" cy="97790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55" name="Shape 126"/>
            <p:cNvSpPr/>
            <p:nvPr/>
          </p:nvSpPr>
          <p:spPr>
            <a:xfrm>
              <a:off x="7821613" y="3455988"/>
              <a:ext cx="358775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6" name="Shape 127"/>
            <p:cNvSpPr/>
            <p:nvPr/>
          </p:nvSpPr>
          <p:spPr>
            <a:xfrm>
              <a:off x="6902450" y="5249863"/>
              <a:ext cx="357188" cy="35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7" name="Shape 128"/>
            <p:cNvSpPr>
              <a:spLocks noChangeShapeType="1"/>
            </p:cNvSpPr>
            <p:nvPr/>
          </p:nvSpPr>
          <p:spPr bwMode="auto">
            <a:xfrm flipH="1" flipV="1">
              <a:off x="6305550" y="4359275"/>
              <a:ext cx="1668463" cy="4254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58" name="Shape 129"/>
            <p:cNvSpPr/>
            <p:nvPr/>
          </p:nvSpPr>
          <p:spPr>
            <a:xfrm>
              <a:off x="7821613" y="4633913"/>
              <a:ext cx="358775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9" name="Shape 130"/>
            <p:cNvSpPr/>
            <p:nvPr/>
          </p:nvSpPr>
          <p:spPr>
            <a:xfrm>
              <a:off x="554038" y="5875338"/>
              <a:ext cx="357187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0" name="Shape 131"/>
            <p:cNvSpPr/>
            <p:nvPr/>
          </p:nvSpPr>
          <p:spPr>
            <a:xfrm>
              <a:off x="8143875" y="5054600"/>
              <a:ext cx="357188" cy="35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1" name="Shape 132"/>
            <p:cNvSpPr>
              <a:spLocks noChangeShapeType="1"/>
            </p:cNvSpPr>
            <p:nvPr/>
          </p:nvSpPr>
          <p:spPr bwMode="auto">
            <a:xfrm>
              <a:off x="4040188" y="3114675"/>
              <a:ext cx="2254250" cy="12763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62" name="Shape 133"/>
            <p:cNvSpPr>
              <a:spLocks noChangeShapeType="1"/>
            </p:cNvSpPr>
            <p:nvPr/>
          </p:nvSpPr>
          <p:spPr bwMode="auto">
            <a:xfrm flipH="1">
              <a:off x="3051175" y="3114675"/>
              <a:ext cx="1052513" cy="1712913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63" name="Shape 134"/>
            <p:cNvSpPr>
              <a:spLocks noChangeShapeType="1"/>
            </p:cNvSpPr>
            <p:nvPr/>
          </p:nvSpPr>
          <p:spPr bwMode="auto">
            <a:xfrm flipH="1">
              <a:off x="3062288" y="4391025"/>
              <a:ext cx="3243262" cy="500063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64" name="Shape 138"/>
            <p:cNvSpPr/>
            <p:nvPr/>
          </p:nvSpPr>
          <p:spPr>
            <a:xfrm>
              <a:off x="3875088" y="2867025"/>
              <a:ext cx="447675" cy="446088"/>
            </a:xfrm>
            <a:prstGeom prst="roundRect">
              <a:avLst>
                <a:gd name="adj" fmla="val 30000"/>
              </a:avLst>
            </a:prstGeom>
            <a:solidFill>
              <a:srgbClr val="42424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5" name="Shape 139"/>
            <p:cNvSpPr/>
            <p:nvPr/>
          </p:nvSpPr>
          <p:spPr>
            <a:xfrm>
              <a:off x="2830513" y="4652963"/>
              <a:ext cx="446087" cy="446087"/>
            </a:xfrm>
            <a:prstGeom prst="roundRect">
              <a:avLst>
                <a:gd name="adj" fmla="val 30000"/>
              </a:avLst>
            </a:prstGeom>
            <a:solidFill>
              <a:srgbClr val="42424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6" name="Shape 140"/>
            <p:cNvSpPr/>
            <p:nvPr/>
          </p:nvSpPr>
          <p:spPr>
            <a:xfrm>
              <a:off x="6062663" y="4170363"/>
              <a:ext cx="447675" cy="446087"/>
            </a:xfrm>
            <a:prstGeom prst="roundRect">
              <a:avLst>
                <a:gd name="adj" fmla="val 30000"/>
              </a:avLst>
            </a:prstGeom>
            <a:solidFill>
              <a:srgbClr val="42424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7" name="Shape 141"/>
            <p:cNvSpPr/>
            <p:nvPr/>
          </p:nvSpPr>
          <p:spPr>
            <a:xfrm>
              <a:off x="3643313" y="1697038"/>
              <a:ext cx="357187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8" name="Shape 143"/>
            <p:cNvSpPr>
              <a:spLocks noChangeArrowheads="1"/>
            </p:cNvSpPr>
            <p:nvPr/>
          </p:nvSpPr>
          <p:spPr bwMode="auto">
            <a:xfrm>
              <a:off x="4352132" y="2478478"/>
              <a:ext cx="1376361" cy="546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7" tIns="35717" rIns="35717" bIns="35717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CN" sz="1600" b="0" dirty="0">
                  <a:solidFill>
                    <a:srgbClr val="0000FF"/>
                  </a:solidFill>
                  <a:latin typeface="Arial" charset="0"/>
                  <a:sym typeface="Calibri" charset="0"/>
                </a:rPr>
                <a:t>HKBN</a:t>
              </a:r>
              <a:endParaRPr lang="en-US" altLang="x-none" sz="1600" b="0" dirty="0">
                <a:solidFill>
                  <a:srgbClr val="0000FF"/>
                </a:solidFill>
                <a:latin typeface="Arial" charset="0"/>
                <a:sym typeface="Calibri" charset="0"/>
              </a:endParaRPr>
            </a:p>
          </p:txBody>
        </p:sp>
        <p:sp>
          <p:nvSpPr>
            <p:cNvPr id="69" name="Shape 144"/>
            <p:cNvSpPr>
              <a:spLocks noChangeArrowheads="1"/>
            </p:cNvSpPr>
            <p:nvPr/>
          </p:nvSpPr>
          <p:spPr bwMode="auto">
            <a:xfrm>
              <a:off x="2717798" y="4902982"/>
              <a:ext cx="1347788" cy="968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7" tIns="35717" rIns="35717" bIns="35717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CN" sz="1600" b="0" dirty="0">
                  <a:solidFill>
                    <a:srgbClr val="0000FF"/>
                  </a:solidFill>
                  <a:latin typeface="Arial" charset="0"/>
                  <a:sym typeface="Calibri" charset="0"/>
                </a:rPr>
                <a:t>China</a:t>
              </a:r>
              <a:r>
                <a:rPr lang="zh-CN" altLang="en-US" sz="1600" b="0" dirty="0">
                  <a:solidFill>
                    <a:srgbClr val="0000FF"/>
                  </a:solidFill>
                  <a:latin typeface="Arial" charset="0"/>
                  <a:sym typeface="Calibri" charset="0"/>
                </a:rPr>
                <a:t> </a:t>
              </a:r>
              <a:r>
                <a:rPr lang="en-US" altLang="zh-CN" sz="1600" b="0" dirty="0">
                  <a:solidFill>
                    <a:srgbClr val="0000FF"/>
                  </a:solidFill>
                  <a:latin typeface="Arial" charset="0"/>
                  <a:sym typeface="Calibri" charset="0"/>
                </a:rPr>
                <a:t>Mobile</a:t>
              </a:r>
              <a:endParaRPr lang="en-US" altLang="x-none" sz="1600" b="0" dirty="0">
                <a:solidFill>
                  <a:srgbClr val="0000FF"/>
                </a:solidFill>
                <a:latin typeface="Arial" charset="0"/>
                <a:sym typeface="Calibri" charset="0"/>
              </a:endParaRPr>
            </a:p>
          </p:txBody>
        </p:sp>
        <p:sp>
          <p:nvSpPr>
            <p:cNvPr id="70" name="Shape 145"/>
            <p:cNvSpPr>
              <a:spLocks noChangeArrowheads="1"/>
            </p:cNvSpPr>
            <p:nvPr/>
          </p:nvSpPr>
          <p:spPr bwMode="auto">
            <a:xfrm>
              <a:off x="4852987" y="4606944"/>
              <a:ext cx="1870076" cy="546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7" tIns="35717" rIns="35717" bIns="35717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CN" sz="1600" b="0" dirty="0">
                  <a:solidFill>
                    <a:srgbClr val="0000FF"/>
                  </a:solidFill>
                  <a:latin typeface="Arial" charset="0"/>
                  <a:sym typeface="Calibri" charset="0"/>
                </a:rPr>
                <a:t>PCCW</a:t>
              </a:r>
              <a:endParaRPr lang="en-US" altLang="x-none" sz="1600" b="0" dirty="0">
                <a:solidFill>
                  <a:srgbClr val="0000FF"/>
                </a:solidFill>
                <a:latin typeface="Arial" charset="0"/>
                <a:sym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6501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E7B4-3DD7-DB44-B01A-6A5F41719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</a:t>
            </a:r>
            <a:r>
              <a:rPr lang="en-US" altLang="zh-CN" dirty="0"/>
              <a:t>necting</a:t>
            </a:r>
            <a:r>
              <a:rPr lang="zh-CN" altLang="en-US" dirty="0"/>
              <a:t> </a:t>
            </a:r>
            <a:r>
              <a:rPr lang="en-US" altLang="zh-CN" dirty="0"/>
              <a:t>everyone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4A1DD-9EA6-DF4E-AA76-3E224C9AF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end-hosts</a:t>
            </a:r>
            <a:r>
              <a:rPr lang="zh-CN" altLang="en-US" dirty="0"/>
              <a:t> </a:t>
            </a:r>
            <a:r>
              <a:rPr lang="en-US" altLang="zh-CN" dirty="0"/>
              <a:t>(anywhere!)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talk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Internet</a:t>
            </a:r>
          </a:p>
          <a:p>
            <a:r>
              <a:rPr lang="en-US" altLang="zh-CN" dirty="0"/>
              <a:t>Q: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connect</a:t>
            </a:r>
            <a:r>
              <a:rPr lang="zh-CN" altLang="en-US" dirty="0"/>
              <a:t> </a:t>
            </a:r>
            <a:r>
              <a:rPr lang="en-US" altLang="zh-CN" dirty="0"/>
              <a:t>millions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millions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nets?</a:t>
            </a:r>
            <a:endParaRPr 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CE03B819-C99B-944D-987F-570DC62B44CB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3048000"/>
            <a:ext cx="6685906" cy="3506014"/>
            <a:chOff x="154891" y="1905681"/>
            <a:chExt cx="8436427" cy="4559651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775AD8F9-DA32-0D4E-AE63-CA04F309D6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57" name="Freeform 84">
                <a:extLst>
                  <a:ext uri="{FF2B5EF4-FFF2-40B4-BE49-F238E27FC236}">
                    <a16:creationId xmlns:a16="http://schemas.microsoft.com/office/drawing/2014/main" id="{AE163579-C33B-C64F-B837-928DFCF7EE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TextBox 1">
                <a:extLst>
                  <a:ext uri="{FF2B5EF4-FFF2-40B4-BE49-F238E27FC236}">
                    <a16:creationId xmlns:a16="http://schemas.microsoft.com/office/drawing/2014/main" id="{E55F77B9-E1E9-B64D-8C05-C0B34B79EE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6" name="Group 131">
              <a:extLst>
                <a:ext uri="{FF2B5EF4-FFF2-40B4-BE49-F238E27FC236}">
                  <a16:creationId xmlns:a16="http://schemas.microsoft.com/office/drawing/2014/main" id="{6D6C9943-4CE4-F740-8FCB-54CE16E314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55" name="Freeform 84">
                <a:extLst>
                  <a:ext uri="{FF2B5EF4-FFF2-40B4-BE49-F238E27FC236}">
                    <a16:creationId xmlns:a16="http://schemas.microsoft.com/office/drawing/2014/main" id="{E193DDC8-2B8D-904D-A7C4-0FDD2FE05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TextBox 133">
                <a:extLst>
                  <a:ext uri="{FF2B5EF4-FFF2-40B4-BE49-F238E27FC236}">
                    <a16:creationId xmlns:a16="http://schemas.microsoft.com/office/drawing/2014/main" id="{A64D3707-0BCB-3742-BF9D-A8C7D50CB9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7" name="Group 135">
              <a:extLst>
                <a:ext uri="{FF2B5EF4-FFF2-40B4-BE49-F238E27FC236}">
                  <a16:creationId xmlns:a16="http://schemas.microsoft.com/office/drawing/2014/main" id="{C3FD11BE-E59B-0944-AADA-1A6968887F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53" name="Freeform 84">
                <a:extLst>
                  <a:ext uri="{FF2B5EF4-FFF2-40B4-BE49-F238E27FC236}">
                    <a16:creationId xmlns:a16="http://schemas.microsoft.com/office/drawing/2014/main" id="{5809094D-A22A-484B-AA7B-A4FEBC01C0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TextBox 137">
                <a:extLst>
                  <a:ext uri="{FF2B5EF4-FFF2-40B4-BE49-F238E27FC236}">
                    <a16:creationId xmlns:a16="http://schemas.microsoft.com/office/drawing/2014/main" id="{55DD12AC-FBE7-974A-9F32-A021CD22441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8" name="Group 138">
              <a:extLst>
                <a:ext uri="{FF2B5EF4-FFF2-40B4-BE49-F238E27FC236}">
                  <a16:creationId xmlns:a16="http://schemas.microsoft.com/office/drawing/2014/main" id="{E5A8D4F8-D7B8-8E43-B26A-F080A51E91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51" name="Freeform 84">
                <a:extLst>
                  <a:ext uri="{FF2B5EF4-FFF2-40B4-BE49-F238E27FC236}">
                    <a16:creationId xmlns:a16="http://schemas.microsoft.com/office/drawing/2014/main" id="{F183FE38-659D-1F4E-94E4-8B0F7A2F61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TextBox 140">
                <a:extLst>
                  <a:ext uri="{FF2B5EF4-FFF2-40B4-BE49-F238E27FC236}">
                    <a16:creationId xmlns:a16="http://schemas.microsoft.com/office/drawing/2014/main" id="{6A5359BA-B9BA-484B-85FD-6A3B4EB79D7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9" name="Group 141">
              <a:extLst>
                <a:ext uri="{FF2B5EF4-FFF2-40B4-BE49-F238E27FC236}">
                  <a16:creationId xmlns:a16="http://schemas.microsoft.com/office/drawing/2014/main" id="{076A4608-5356-854E-B303-E7631A42B1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49" name="Freeform 84">
                <a:extLst>
                  <a:ext uri="{FF2B5EF4-FFF2-40B4-BE49-F238E27FC236}">
                    <a16:creationId xmlns:a16="http://schemas.microsoft.com/office/drawing/2014/main" id="{03A44E03-A6F8-5A44-9C88-6EE784ECA2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TextBox 143">
                <a:extLst>
                  <a:ext uri="{FF2B5EF4-FFF2-40B4-BE49-F238E27FC236}">
                    <a16:creationId xmlns:a16="http://schemas.microsoft.com/office/drawing/2014/main" id="{5A54D705-EEC7-A74E-9AE9-D668EBD047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0" name="Group 144">
              <a:extLst>
                <a:ext uri="{FF2B5EF4-FFF2-40B4-BE49-F238E27FC236}">
                  <a16:creationId xmlns:a16="http://schemas.microsoft.com/office/drawing/2014/main" id="{3A97DC09-345F-2F4E-838E-52A3A795D6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47" name="Freeform 84">
                <a:extLst>
                  <a:ext uri="{FF2B5EF4-FFF2-40B4-BE49-F238E27FC236}">
                    <a16:creationId xmlns:a16="http://schemas.microsoft.com/office/drawing/2014/main" id="{B36BAAF1-1D37-2E41-8766-571ACC3E0B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TextBox 146">
                <a:extLst>
                  <a:ext uri="{FF2B5EF4-FFF2-40B4-BE49-F238E27FC236}">
                    <a16:creationId xmlns:a16="http://schemas.microsoft.com/office/drawing/2014/main" id="{CF1A9668-9C9B-894E-9845-91BCB0E99D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1" name="Group 147">
              <a:extLst>
                <a:ext uri="{FF2B5EF4-FFF2-40B4-BE49-F238E27FC236}">
                  <a16:creationId xmlns:a16="http://schemas.microsoft.com/office/drawing/2014/main" id="{766E450F-B0C7-7940-B285-22C816AD3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5" name="Freeform 84">
                <a:extLst>
                  <a:ext uri="{FF2B5EF4-FFF2-40B4-BE49-F238E27FC236}">
                    <a16:creationId xmlns:a16="http://schemas.microsoft.com/office/drawing/2014/main" id="{CDECE502-03C3-334E-9061-0953928D9F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extBox 149">
                <a:extLst>
                  <a:ext uri="{FF2B5EF4-FFF2-40B4-BE49-F238E27FC236}">
                    <a16:creationId xmlns:a16="http://schemas.microsoft.com/office/drawing/2014/main" id="{7B86EB0B-099B-CD43-AC8D-35F1843FF4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2" name="Group 150">
              <a:extLst>
                <a:ext uri="{FF2B5EF4-FFF2-40B4-BE49-F238E27FC236}">
                  <a16:creationId xmlns:a16="http://schemas.microsoft.com/office/drawing/2014/main" id="{1ECA7F11-81FE-684A-9581-AAB0813A3C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3" name="Freeform 84">
                <a:extLst>
                  <a:ext uri="{FF2B5EF4-FFF2-40B4-BE49-F238E27FC236}">
                    <a16:creationId xmlns:a16="http://schemas.microsoft.com/office/drawing/2014/main" id="{74640D60-CCA5-E246-8301-FBA72212E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extBox 152">
                <a:extLst>
                  <a:ext uri="{FF2B5EF4-FFF2-40B4-BE49-F238E27FC236}">
                    <a16:creationId xmlns:a16="http://schemas.microsoft.com/office/drawing/2014/main" id="{8FCA071B-90AC-DC4E-B42A-64CDC899D7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3" name="Group 153">
              <a:extLst>
                <a:ext uri="{FF2B5EF4-FFF2-40B4-BE49-F238E27FC236}">
                  <a16:creationId xmlns:a16="http://schemas.microsoft.com/office/drawing/2014/main" id="{DD2ECB2C-F5E7-C643-8341-761F711B6A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1" name="Freeform 84">
                <a:extLst>
                  <a:ext uri="{FF2B5EF4-FFF2-40B4-BE49-F238E27FC236}">
                    <a16:creationId xmlns:a16="http://schemas.microsoft.com/office/drawing/2014/main" id="{8AC89483-8BB1-2B46-9D74-2F13B9F000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TextBox 155">
                <a:extLst>
                  <a:ext uri="{FF2B5EF4-FFF2-40B4-BE49-F238E27FC236}">
                    <a16:creationId xmlns:a16="http://schemas.microsoft.com/office/drawing/2014/main" id="{4CFAEC23-47CB-1F41-AE0E-58C6342F88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4" name="Group 156">
              <a:extLst>
                <a:ext uri="{FF2B5EF4-FFF2-40B4-BE49-F238E27FC236}">
                  <a16:creationId xmlns:a16="http://schemas.microsoft.com/office/drawing/2014/main" id="{9F1F35E9-1AAD-3447-B25E-15B0171F1D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39" name="Freeform 84">
                <a:extLst>
                  <a:ext uri="{FF2B5EF4-FFF2-40B4-BE49-F238E27FC236}">
                    <a16:creationId xmlns:a16="http://schemas.microsoft.com/office/drawing/2014/main" id="{DCBE692D-3CF6-4240-A02F-ED7840CC4E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TextBox 158">
                <a:extLst>
                  <a:ext uri="{FF2B5EF4-FFF2-40B4-BE49-F238E27FC236}">
                    <a16:creationId xmlns:a16="http://schemas.microsoft.com/office/drawing/2014/main" id="{78940F80-4546-3F4C-B902-B3A4079D88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5" name="Group 160">
              <a:extLst>
                <a:ext uri="{FF2B5EF4-FFF2-40B4-BE49-F238E27FC236}">
                  <a16:creationId xmlns:a16="http://schemas.microsoft.com/office/drawing/2014/main" id="{4CEB8734-4C0E-8440-B488-78D91BD8B7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37" name="Freeform 84">
                <a:extLst>
                  <a:ext uri="{FF2B5EF4-FFF2-40B4-BE49-F238E27FC236}">
                    <a16:creationId xmlns:a16="http://schemas.microsoft.com/office/drawing/2014/main" id="{84BBA7EF-11BA-1A41-8384-0C3D7F2405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TextBox 162">
                <a:extLst>
                  <a:ext uri="{FF2B5EF4-FFF2-40B4-BE49-F238E27FC236}">
                    <a16:creationId xmlns:a16="http://schemas.microsoft.com/office/drawing/2014/main" id="{D4A56146-16E8-6D4F-AB9B-04B43A7B75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6" name="Group 163">
              <a:extLst>
                <a:ext uri="{FF2B5EF4-FFF2-40B4-BE49-F238E27FC236}">
                  <a16:creationId xmlns:a16="http://schemas.microsoft.com/office/drawing/2014/main" id="{8510F631-F05D-5743-B65A-0F68CA8A39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35" name="Freeform 84">
                <a:extLst>
                  <a:ext uri="{FF2B5EF4-FFF2-40B4-BE49-F238E27FC236}">
                    <a16:creationId xmlns:a16="http://schemas.microsoft.com/office/drawing/2014/main" id="{740A3B21-51DA-F54E-81F6-175344E748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TextBox 165">
                <a:extLst>
                  <a:ext uri="{FF2B5EF4-FFF2-40B4-BE49-F238E27FC236}">
                    <a16:creationId xmlns:a16="http://schemas.microsoft.com/office/drawing/2014/main" id="{679BD3E2-D5BD-C843-8B04-94EDA37C69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7" name="Group 166">
              <a:extLst>
                <a:ext uri="{FF2B5EF4-FFF2-40B4-BE49-F238E27FC236}">
                  <a16:creationId xmlns:a16="http://schemas.microsoft.com/office/drawing/2014/main" id="{D4F16B07-39CD-3B4B-963D-5ECA4B0E0F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33" name="Freeform 84">
                <a:extLst>
                  <a:ext uri="{FF2B5EF4-FFF2-40B4-BE49-F238E27FC236}">
                    <a16:creationId xmlns:a16="http://schemas.microsoft.com/office/drawing/2014/main" id="{5351652D-5C9A-694A-9BA7-F404C0341E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TextBox 168">
                <a:extLst>
                  <a:ext uri="{FF2B5EF4-FFF2-40B4-BE49-F238E27FC236}">
                    <a16:creationId xmlns:a16="http://schemas.microsoft.com/office/drawing/2014/main" id="{9202EDF7-A3CF-724B-9E9E-19D97FF102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8" name="Group 169">
              <a:extLst>
                <a:ext uri="{FF2B5EF4-FFF2-40B4-BE49-F238E27FC236}">
                  <a16:creationId xmlns:a16="http://schemas.microsoft.com/office/drawing/2014/main" id="{686A1736-B522-0340-8C33-778B7C0BD8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31" name="Freeform 84">
                <a:extLst>
                  <a:ext uri="{FF2B5EF4-FFF2-40B4-BE49-F238E27FC236}">
                    <a16:creationId xmlns:a16="http://schemas.microsoft.com/office/drawing/2014/main" id="{638D047A-F7E4-B544-8B8C-104AE49409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TextBox 171">
                <a:extLst>
                  <a:ext uri="{FF2B5EF4-FFF2-40B4-BE49-F238E27FC236}">
                    <a16:creationId xmlns:a16="http://schemas.microsoft.com/office/drawing/2014/main" id="{D31C199E-B8F8-514E-B8D1-603FF6528A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9" name="Group 172">
              <a:extLst>
                <a:ext uri="{FF2B5EF4-FFF2-40B4-BE49-F238E27FC236}">
                  <a16:creationId xmlns:a16="http://schemas.microsoft.com/office/drawing/2014/main" id="{294029E1-FA1A-B247-A5FB-A5A1249B1F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29" name="Freeform 84">
                <a:extLst>
                  <a:ext uri="{FF2B5EF4-FFF2-40B4-BE49-F238E27FC236}">
                    <a16:creationId xmlns:a16="http://schemas.microsoft.com/office/drawing/2014/main" id="{8B10A319-BE3A-BD4E-AAF2-E2BC90D20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TextBox 174">
                <a:extLst>
                  <a:ext uri="{FF2B5EF4-FFF2-40B4-BE49-F238E27FC236}">
                    <a16:creationId xmlns:a16="http://schemas.microsoft.com/office/drawing/2014/main" id="{E3001C5D-B67E-D541-9BBC-252B4CA3C4F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0" name="Group 175">
              <a:extLst>
                <a:ext uri="{FF2B5EF4-FFF2-40B4-BE49-F238E27FC236}">
                  <a16:creationId xmlns:a16="http://schemas.microsoft.com/office/drawing/2014/main" id="{C92F1D48-619C-5240-A15C-21352570FF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27" name="Freeform 84">
                <a:extLst>
                  <a:ext uri="{FF2B5EF4-FFF2-40B4-BE49-F238E27FC236}">
                    <a16:creationId xmlns:a16="http://schemas.microsoft.com/office/drawing/2014/main" id="{4B17ABFB-F661-EE45-A41D-631046D9DA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TextBox 177">
                <a:extLst>
                  <a:ext uri="{FF2B5EF4-FFF2-40B4-BE49-F238E27FC236}">
                    <a16:creationId xmlns:a16="http://schemas.microsoft.com/office/drawing/2014/main" id="{289A3EBC-6C3B-C841-A768-F75ABAFABD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CBEB32D3-81C6-3F44-9A8F-08D1AA8D21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2" name="TextBox 179">
              <a:extLst>
                <a:ext uri="{FF2B5EF4-FFF2-40B4-BE49-F238E27FC236}">
                  <a16:creationId xmlns:a16="http://schemas.microsoft.com/office/drawing/2014/main" id="{D2D3338E-3DA2-8D48-9D5C-447A7E5FD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3" name="TextBox 180">
              <a:extLst>
                <a:ext uri="{FF2B5EF4-FFF2-40B4-BE49-F238E27FC236}">
                  <a16:creationId xmlns:a16="http://schemas.microsoft.com/office/drawing/2014/main" id="{8215F56B-E17E-B149-974D-7A07D5DFE4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4" name="TextBox 181">
              <a:extLst>
                <a:ext uri="{FF2B5EF4-FFF2-40B4-BE49-F238E27FC236}">
                  <a16:creationId xmlns:a16="http://schemas.microsoft.com/office/drawing/2014/main" id="{FD03DF14-CAD3-8246-9CC6-241F5B97A6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5" name="TextBox 182">
              <a:extLst>
                <a:ext uri="{FF2B5EF4-FFF2-40B4-BE49-F238E27FC236}">
                  <a16:creationId xmlns:a16="http://schemas.microsoft.com/office/drawing/2014/main" id="{D7F7F70B-F433-CB49-B32C-F046F034FA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6" name="TextBox 183">
              <a:extLst>
                <a:ext uri="{FF2B5EF4-FFF2-40B4-BE49-F238E27FC236}">
                  <a16:creationId xmlns:a16="http://schemas.microsoft.com/office/drawing/2014/main" id="{89D7457C-B340-D443-A055-E4DD37E0D1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0508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2A5DA-1712-7840-B48F-EF212B20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Course</a:t>
            </a:r>
            <a:r>
              <a:rPr lang="zh-CN" altLang="en-US" dirty="0"/>
              <a:t> </a:t>
            </a:r>
            <a:r>
              <a:rPr lang="en-US" altLang="zh-CN" dirty="0"/>
              <a:t>websites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B9F655-E4CF-9449-8B65-E20A86B2F9C0}"/>
              </a:ext>
            </a:extLst>
          </p:cNvPr>
          <p:cNvSpPr txBox="1"/>
          <p:nvPr/>
        </p:nvSpPr>
        <p:spPr>
          <a:xfrm>
            <a:off x="457200" y="2590800"/>
            <a:ext cx="80010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https://github.com/henryhxu/CSCI4430-ESTR4120</a:t>
            </a:r>
            <a:endParaRPr lang="en-US" sz="2600" b="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8488F1-7F94-B542-ACC6-422228ECE5AD}"/>
              </a:ext>
            </a:extLst>
          </p:cNvPr>
          <p:cNvSpPr txBox="1"/>
          <p:nvPr/>
        </p:nvSpPr>
        <p:spPr>
          <a:xfrm>
            <a:off x="457200" y="4343400"/>
            <a:ext cx="80010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https://piazza.com/cuhk.edu.hk/spring2022/csci4430</a:t>
            </a:r>
            <a:endParaRPr lang="en-US" sz="2600" b="0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784656-DAD2-6B41-8418-CD29B252BEE2}"/>
              </a:ext>
            </a:extLst>
          </p:cNvPr>
          <p:cNvSpPr txBox="1"/>
          <p:nvPr/>
        </p:nvSpPr>
        <p:spPr>
          <a:xfrm>
            <a:off x="457200" y="1978457"/>
            <a:ext cx="228139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dirty="0"/>
              <a:t>All</a:t>
            </a:r>
            <a:r>
              <a:rPr lang="zh-CN" altLang="en-US" sz="2600" dirty="0"/>
              <a:t> </a:t>
            </a:r>
            <a:r>
              <a:rPr lang="en-US" altLang="zh-CN" sz="2600" dirty="0"/>
              <a:t>materials:</a:t>
            </a:r>
            <a:endParaRPr lang="en-US" sz="2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F484B0-6355-9B43-96F8-075E33FDA1E0}"/>
              </a:ext>
            </a:extLst>
          </p:cNvPr>
          <p:cNvSpPr txBox="1"/>
          <p:nvPr/>
        </p:nvSpPr>
        <p:spPr>
          <a:xfrm>
            <a:off x="457200" y="3774758"/>
            <a:ext cx="31886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dirty="0"/>
              <a:t>Discussions,</a:t>
            </a:r>
            <a:r>
              <a:rPr lang="zh-CN" altLang="en-US" sz="2600" dirty="0"/>
              <a:t> </a:t>
            </a:r>
            <a:r>
              <a:rPr lang="en-US" altLang="zh-CN" sz="2600" dirty="0"/>
              <a:t>Q&amp;A: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5925076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CF3D1-7081-6443-A774-86E7B2288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Connecting</a:t>
            </a:r>
            <a:r>
              <a:rPr lang="zh-CN" altLang="en-US" dirty="0"/>
              <a:t> </a:t>
            </a:r>
            <a:r>
              <a:rPr lang="en-US" altLang="zh-CN" dirty="0"/>
              <a:t>everyone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21900-0996-BA4C-92A3-93A9ACA0B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508C7917-D403-7848-96DB-7437C288B9B3}"/>
              </a:ext>
            </a:extLst>
          </p:cNvPr>
          <p:cNvGrpSpPr>
            <a:grpSpLocks/>
          </p:cNvGrpSpPr>
          <p:nvPr/>
        </p:nvGrpSpPr>
        <p:grpSpPr bwMode="auto">
          <a:xfrm>
            <a:off x="249237" y="1918514"/>
            <a:ext cx="8437563" cy="4559300"/>
            <a:chOff x="154891" y="1905681"/>
            <a:chExt cx="8436427" cy="4559651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3BD6655D-7771-9D4D-A4B2-34B2205338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57" name="Freeform 84">
                <a:extLst>
                  <a:ext uri="{FF2B5EF4-FFF2-40B4-BE49-F238E27FC236}">
                    <a16:creationId xmlns:a16="http://schemas.microsoft.com/office/drawing/2014/main" id="{84499374-F31C-9E41-844F-E658993B0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TextBox 1">
                <a:extLst>
                  <a:ext uri="{FF2B5EF4-FFF2-40B4-BE49-F238E27FC236}">
                    <a16:creationId xmlns:a16="http://schemas.microsoft.com/office/drawing/2014/main" id="{77D9F28D-4D3A-1740-858A-032AAD0FB4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6" name="Group 131">
              <a:extLst>
                <a:ext uri="{FF2B5EF4-FFF2-40B4-BE49-F238E27FC236}">
                  <a16:creationId xmlns:a16="http://schemas.microsoft.com/office/drawing/2014/main" id="{BA7B2D6A-1EF2-744D-B2A2-9CDDEFB34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55" name="Freeform 84">
                <a:extLst>
                  <a:ext uri="{FF2B5EF4-FFF2-40B4-BE49-F238E27FC236}">
                    <a16:creationId xmlns:a16="http://schemas.microsoft.com/office/drawing/2014/main" id="{29479AC8-1481-A041-9159-50288864A1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TextBox 133">
                <a:extLst>
                  <a:ext uri="{FF2B5EF4-FFF2-40B4-BE49-F238E27FC236}">
                    <a16:creationId xmlns:a16="http://schemas.microsoft.com/office/drawing/2014/main" id="{04A142BA-406F-1A4A-B61B-8540D6CDD0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7" name="Group 135">
              <a:extLst>
                <a:ext uri="{FF2B5EF4-FFF2-40B4-BE49-F238E27FC236}">
                  <a16:creationId xmlns:a16="http://schemas.microsoft.com/office/drawing/2014/main" id="{951E1D39-8BB6-E149-A6F2-A3E2912BE6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53" name="Freeform 84">
                <a:extLst>
                  <a:ext uri="{FF2B5EF4-FFF2-40B4-BE49-F238E27FC236}">
                    <a16:creationId xmlns:a16="http://schemas.microsoft.com/office/drawing/2014/main" id="{AC9E4634-17F2-014B-96EB-1BBDBBD444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TextBox 137">
                <a:extLst>
                  <a:ext uri="{FF2B5EF4-FFF2-40B4-BE49-F238E27FC236}">
                    <a16:creationId xmlns:a16="http://schemas.microsoft.com/office/drawing/2014/main" id="{CF807BA0-236C-ED40-BDD6-A30EB3F812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8" name="Group 138">
              <a:extLst>
                <a:ext uri="{FF2B5EF4-FFF2-40B4-BE49-F238E27FC236}">
                  <a16:creationId xmlns:a16="http://schemas.microsoft.com/office/drawing/2014/main" id="{B3381363-773B-C642-A5A1-DC133C0EB3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51" name="Freeform 84">
                <a:extLst>
                  <a:ext uri="{FF2B5EF4-FFF2-40B4-BE49-F238E27FC236}">
                    <a16:creationId xmlns:a16="http://schemas.microsoft.com/office/drawing/2014/main" id="{CBCD95D9-7771-7C47-ABCD-F498FFF0DE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TextBox 140">
                <a:extLst>
                  <a:ext uri="{FF2B5EF4-FFF2-40B4-BE49-F238E27FC236}">
                    <a16:creationId xmlns:a16="http://schemas.microsoft.com/office/drawing/2014/main" id="{39C8DED9-6FB8-354C-8EA9-E9BEBEF31F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9" name="Group 141">
              <a:extLst>
                <a:ext uri="{FF2B5EF4-FFF2-40B4-BE49-F238E27FC236}">
                  <a16:creationId xmlns:a16="http://schemas.microsoft.com/office/drawing/2014/main" id="{D369DAA5-0581-8D47-A0C7-9B9DF9A052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49" name="Freeform 84">
                <a:extLst>
                  <a:ext uri="{FF2B5EF4-FFF2-40B4-BE49-F238E27FC236}">
                    <a16:creationId xmlns:a16="http://schemas.microsoft.com/office/drawing/2014/main" id="{4420A0F2-9B9F-1D49-B7D3-EA84B8C420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TextBox 143">
                <a:extLst>
                  <a:ext uri="{FF2B5EF4-FFF2-40B4-BE49-F238E27FC236}">
                    <a16:creationId xmlns:a16="http://schemas.microsoft.com/office/drawing/2014/main" id="{6330633C-8730-DD46-9BCB-8CD647F173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0" name="Group 144">
              <a:extLst>
                <a:ext uri="{FF2B5EF4-FFF2-40B4-BE49-F238E27FC236}">
                  <a16:creationId xmlns:a16="http://schemas.microsoft.com/office/drawing/2014/main" id="{F55079D1-2D6E-B649-AFE5-6FAF9B5585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47" name="Freeform 84">
                <a:extLst>
                  <a:ext uri="{FF2B5EF4-FFF2-40B4-BE49-F238E27FC236}">
                    <a16:creationId xmlns:a16="http://schemas.microsoft.com/office/drawing/2014/main" id="{515AF0C9-8482-1944-BA53-64174768E8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TextBox 146">
                <a:extLst>
                  <a:ext uri="{FF2B5EF4-FFF2-40B4-BE49-F238E27FC236}">
                    <a16:creationId xmlns:a16="http://schemas.microsoft.com/office/drawing/2014/main" id="{E2B7AA68-9C37-2547-90CA-ABEB3183FE7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1" name="Group 147">
              <a:extLst>
                <a:ext uri="{FF2B5EF4-FFF2-40B4-BE49-F238E27FC236}">
                  <a16:creationId xmlns:a16="http://schemas.microsoft.com/office/drawing/2014/main" id="{51A220A4-57F3-1E42-802B-D885504FA8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5" name="Freeform 84">
                <a:extLst>
                  <a:ext uri="{FF2B5EF4-FFF2-40B4-BE49-F238E27FC236}">
                    <a16:creationId xmlns:a16="http://schemas.microsoft.com/office/drawing/2014/main" id="{D1FFAE05-2445-9547-A356-DBA245BFCD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extBox 149">
                <a:extLst>
                  <a:ext uri="{FF2B5EF4-FFF2-40B4-BE49-F238E27FC236}">
                    <a16:creationId xmlns:a16="http://schemas.microsoft.com/office/drawing/2014/main" id="{6E11DCF0-A820-E444-9380-5F23F61A84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2" name="Group 150">
              <a:extLst>
                <a:ext uri="{FF2B5EF4-FFF2-40B4-BE49-F238E27FC236}">
                  <a16:creationId xmlns:a16="http://schemas.microsoft.com/office/drawing/2014/main" id="{BD48600B-647D-1744-B8C5-9B55D1AD83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3" name="Freeform 84">
                <a:extLst>
                  <a:ext uri="{FF2B5EF4-FFF2-40B4-BE49-F238E27FC236}">
                    <a16:creationId xmlns:a16="http://schemas.microsoft.com/office/drawing/2014/main" id="{D7E80319-A1AA-4144-864E-DB69D0FA2A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extBox 152">
                <a:extLst>
                  <a:ext uri="{FF2B5EF4-FFF2-40B4-BE49-F238E27FC236}">
                    <a16:creationId xmlns:a16="http://schemas.microsoft.com/office/drawing/2014/main" id="{A7E999D9-61ED-E94B-BEE5-2EF2DD0B5F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3" name="Group 153">
              <a:extLst>
                <a:ext uri="{FF2B5EF4-FFF2-40B4-BE49-F238E27FC236}">
                  <a16:creationId xmlns:a16="http://schemas.microsoft.com/office/drawing/2014/main" id="{A776E1B9-482C-AC40-BE11-267E0D7C55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1" name="Freeform 84">
                <a:extLst>
                  <a:ext uri="{FF2B5EF4-FFF2-40B4-BE49-F238E27FC236}">
                    <a16:creationId xmlns:a16="http://schemas.microsoft.com/office/drawing/2014/main" id="{82BDC288-94C6-6A48-9918-474A4C679D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TextBox 155">
                <a:extLst>
                  <a:ext uri="{FF2B5EF4-FFF2-40B4-BE49-F238E27FC236}">
                    <a16:creationId xmlns:a16="http://schemas.microsoft.com/office/drawing/2014/main" id="{6B144F1D-64AC-4B42-B7A5-D494C00428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4" name="Group 156">
              <a:extLst>
                <a:ext uri="{FF2B5EF4-FFF2-40B4-BE49-F238E27FC236}">
                  <a16:creationId xmlns:a16="http://schemas.microsoft.com/office/drawing/2014/main" id="{AC2C4550-C222-F54A-85D0-EE70B66CC2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39" name="Freeform 84">
                <a:extLst>
                  <a:ext uri="{FF2B5EF4-FFF2-40B4-BE49-F238E27FC236}">
                    <a16:creationId xmlns:a16="http://schemas.microsoft.com/office/drawing/2014/main" id="{D5F6AE51-F10D-BF4D-A855-030325C6A9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TextBox 158">
                <a:extLst>
                  <a:ext uri="{FF2B5EF4-FFF2-40B4-BE49-F238E27FC236}">
                    <a16:creationId xmlns:a16="http://schemas.microsoft.com/office/drawing/2014/main" id="{661DF19A-CA3A-1C4F-A344-2038FF8369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5" name="Group 160">
              <a:extLst>
                <a:ext uri="{FF2B5EF4-FFF2-40B4-BE49-F238E27FC236}">
                  <a16:creationId xmlns:a16="http://schemas.microsoft.com/office/drawing/2014/main" id="{37675D74-BD2E-974B-9B60-C125A296A4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37" name="Freeform 84">
                <a:extLst>
                  <a:ext uri="{FF2B5EF4-FFF2-40B4-BE49-F238E27FC236}">
                    <a16:creationId xmlns:a16="http://schemas.microsoft.com/office/drawing/2014/main" id="{7BA94929-136C-D440-BBBA-E636CE4ED4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TextBox 162">
                <a:extLst>
                  <a:ext uri="{FF2B5EF4-FFF2-40B4-BE49-F238E27FC236}">
                    <a16:creationId xmlns:a16="http://schemas.microsoft.com/office/drawing/2014/main" id="{0B2E6796-BAFB-B14C-AEFF-E495CA31EA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6" name="Group 163">
              <a:extLst>
                <a:ext uri="{FF2B5EF4-FFF2-40B4-BE49-F238E27FC236}">
                  <a16:creationId xmlns:a16="http://schemas.microsoft.com/office/drawing/2014/main" id="{D0F542D5-B5C8-5C4B-BCF2-C17558FA31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35" name="Freeform 84">
                <a:extLst>
                  <a:ext uri="{FF2B5EF4-FFF2-40B4-BE49-F238E27FC236}">
                    <a16:creationId xmlns:a16="http://schemas.microsoft.com/office/drawing/2014/main" id="{87F95FAF-3875-0744-A1B8-9110050DCC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TextBox 165">
                <a:extLst>
                  <a:ext uri="{FF2B5EF4-FFF2-40B4-BE49-F238E27FC236}">
                    <a16:creationId xmlns:a16="http://schemas.microsoft.com/office/drawing/2014/main" id="{2352D061-9C31-A94D-889A-B67D86E6CC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7" name="Group 166">
              <a:extLst>
                <a:ext uri="{FF2B5EF4-FFF2-40B4-BE49-F238E27FC236}">
                  <a16:creationId xmlns:a16="http://schemas.microsoft.com/office/drawing/2014/main" id="{B0292711-4910-9B4C-B668-E84D475E1E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33" name="Freeform 84">
                <a:extLst>
                  <a:ext uri="{FF2B5EF4-FFF2-40B4-BE49-F238E27FC236}">
                    <a16:creationId xmlns:a16="http://schemas.microsoft.com/office/drawing/2014/main" id="{1A3DDC60-B637-D846-B538-1C2672F635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TextBox 168">
                <a:extLst>
                  <a:ext uri="{FF2B5EF4-FFF2-40B4-BE49-F238E27FC236}">
                    <a16:creationId xmlns:a16="http://schemas.microsoft.com/office/drawing/2014/main" id="{2343E0B5-5E0D-3D46-B05F-0D20839BCA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8" name="Group 169">
              <a:extLst>
                <a:ext uri="{FF2B5EF4-FFF2-40B4-BE49-F238E27FC236}">
                  <a16:creationId xmlns:a16="http://schemas.microsoft.com/office/drawing/2014/main" id="{54F70776-E91F-A14C-A043-97EF774222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31" name="Freeform 84">
                <a:extLst>
                  <a:ext uri="{FF2B5EF4-FFF2-40B4-BE49-F238E27FC236}">
                    <a16:creationId xmlns:a16="http://schemas.microsoft.com/office/drawing/2014/main" id="{CDDD1562-AE9B-2749-A82C-40575FD999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TextBox 171">
                <a:extLst>
                  <a:ext uri="{FF2B5EF4-FFF2-40B4-BE49-F238E27FC236}">
                    <a16:creationId xmlns:a16="http://schemas.microsoft.com/office/drawing/2014/main" id="{E055BE67-BE2F-CC49-86F5-16EAB732EA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9" name="Group 172">
              <a:extLst>
                <a:ext uri="{FF2B5EF4-FFF2-40B4-BE49-F238E27FC236}">
                  <a16:creationId xmlns:a16="http://schemas.microsoft.com/office/drawing/2014/main" id="{85D506BC-8661-AA4A-A115-564CE90AF1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29" name="Freeform 84">
                <a:extLst>
                  <a:ext uri="{FF2B5EF4-FFF2-40B4-BE49-F238E27FC236}">
                    <a16:creationId xmlns:a16="http://schemas.microsoft.com/office/drawing/2014/main" id="{5B65CD38-1951-E34F-9E90-3EBDCD704C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TextBox 174">
                <a:extLst>
                  <a:ext uri="{FF2B5EF4-FFF2-40B4-BE49-F238E27FC236}">
                    <a16:creationId xmlns:a16="http://schemas.microsoft.com/office/drawing/2014/main" id="{ADFEFAE0-C37B-7A47-B2CC-831FD2B7A5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0" name="Group 175">
              <a:extLst>
                <a:ext uri="{FF2B5EF4-FFF2-40B4-BE49-F238E27FC236}">
                  <a16:creationId xmlns:a16="http://schemas.microsoft.com/office/drawing/2014/main" id="{A7E99DCC-8812-6349-837E-8BDB39660B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27" name="Freeform 84">
                <a:extLst>
                  <a:ext uri="{FF2B5EF4-FFF2-40B4-BE49-F238E27FC236}">
                    <a16:creationId xmlns:a16="http://schemas.microsoft.com/office/drawing/2014/main" id="{5139AF96-E6E2-1D41-A6EF-31CFA913B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TextBox 177">
                <a:extLst>
                  <a:ext uri="{FF2B5EF4-FFF2-40B4-BE49-F238E27FC236}">
                    <a16:creationId xmlns:a16="http://schemas.microsoft.com/office/drawing/2014/main" id="{90C01982-586B-D042-AD40-8CA51CB648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7E811ADD-0A04-B049-B29E-D8C38A0F44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2" name="TextBox 179">
              <a:extLst>
                <a:ext uri="{FF2B5EF4-FFF2-40B4-BE49-F238E27FC236}">
                  <a16:creationId xmlns:a16="http://schemas.microsoft.com/office/drawing/2014/main" id="{33408803-F934-C34E-A2DB-F01AB4D335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3" name="TextBox 180">
              <a:extLst>
                <a:ext uri="{FF2B5EF4-FFF2-40B4-BE49-F238E27FC236}">
                  <a16:creationId xmlns:a16="http://schemas.microsoft.com/office/drawing/2014/main" id="{2A5FEF01-F1B7-3A4B-BCCD-C8D911CEF5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4" name="TextBox 181">
              <a:extLst>
                <a:ext uri="{FF2B5EF4-FFF2-40B4-BE49-F238E27FC236}">
                  <a16:creationId xmlns:a16="http://schemas.microsoft.com/office/drawing/2014/main" id="{F58E7FA3-BBB8-BF45-AFAC-1C0B89D8ED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5" name="TextBox 182">
              <a:extLst>
                <a:ext uri="{FF2B5EF4-FFF2-40B4-BE49-F238E27FC236}">
                  <a16:creationId xmlns:a16="http://schemas.microsoft.com/office/drawing/2014/main" id="{F1908B9D-0C8E-D446-A9EA-E299F9A09F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6" name="TextBox 183">
              <a:extLst>
                <a:ext uri="{FF2B5EF4-FFF2-40B4-BE49-F238E27FC236}">
                  <a16:creationId xmlns:a16="http://schemas.microsoft.com/office/drawing/2014/main" id="{D1954AFE-B8A9-7941-AFDA-B34298DDFA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B7CD75E0-1BE5-B04B-BDCF-E93297260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4218" y="3367370"/>
            <a:ext cx="4268787" cy="1200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connecting each </a:t>
            </a:r>
            <a:r>
              <a:rPr lang="en-US" altLang="zh-CN" b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network</a:t>
            </a:r>
            <a:r>
              <a:rPr lang="zh-CN" altLang="en-US" b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to each other directly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doesn’t scale: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O(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</a:t>
            </a:r>
            <a:r>
              <a:rPr kumimoji="0" lang="en-US" alt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) connections.</a:t>
            </a:r>
          </a:p>
        </p:txBody>
      </p:sp>
    </p:spTree>
    <p:extLst>
      <p:ext uri="{BB962C8B-B14F-4D97-AF65-F5344CB8AC3E}">
        <p14:creationId xmlns:p14="http://schemas.microsoft.com/office/powerpoint/2010/main" val="311156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6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Solution:</a:t>
            </a:r>
            <a:r>
              <a:rPr lang="zh-CN" altLang="en-US" dirty="0"/>
              <a:t> </a:t>
            </a:r>
            <a:r>
              <a:rPr lang="en-US" dirty="0"/>
              <a:t>Switched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End-systems and networks connected by switches instead of directly connecting them</a:t>
            </a:r>
          </a:p>
          <a:p>
            <a:pPr lvl="1"/>
            <a:r>
              <a:rPr lang="en-US" dirty="0"/>
              <a:t>Why?</a:t>
            </a:r>
          </a:p>
          <a:p>
            <a:r>
              <a:rPr lang="en-US" dirty="0"/>
              <a:t>Allows us to </a:t>
            </a:r>
            <a:r>
              <a:rPr lang="en-US" dirty="0">
                <a:solidFill>
                  <a:srgbClr val="0000FF"/>
                </a:solidFill>
              </a:rPr>
              <a:t>scale</a:t>
            </a:r>
            <a:r>
              <a:rPr lang="en-US" altLang="zh-CN" dirty="0">
                <a:solidFill>
                  <a:srgbClr val="0000FF"/>
                </a:solidFill>
              </a:rPr>
              <a:t>!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131A16-D3B4-7446-AE34-256C00356A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1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we need to share the network?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C251781C-8058-A243-8563-82A5AAA1729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4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5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D3A6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4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0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D3A6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4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5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7" name="Freeform 46"/>
          <p:cNvSpPr>
            <a:spLocks noChangeAspect="1"/>
          </p:cNvSpPr>
          <p:nvPr/>
        </p:nvSpPr>
        <p:spPr>
          <a:xfrm rot="21345852">
            <a:off x="4122253" y="1507063"/>
            <a:ext cx="3762198" cy="2404265"/>
          </a:xfrm>
          <a:custGeom>
            <a:avLst/>
            <a:gdLst>
              <a:gd name="connsiteX0" fmla="*/ 59559 w 5120482"/>
              <a:gd name="connsiteY0" fmla="*/ 0 h 3144012"/>
              <a:gd name="connsiteX1" fmla="*/ 414384 w 5120482"/>
              <a:gd name="connsiteY1" fmla="*/ 1456737 h 3144012"/>
              <a:gd name="connsiteX2" fmla="*/ 3159608 w 5120482"/>
              <a:gd name="connsiteY2" fmla="*/ 3118911 h 3144012"/>
              <a:gd name="connsiteX3" fmla="*/ 5120482 w 5120482"/>
              <a:gd name="connsiteY3" fmla="*/ 2502599 h 3144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20482" h="3144012">
                <a:moveTo>
                  <a:pt x="59559" y="0"/>
                </a:moveTo>
                <a:cubicBezTo>
                  <a:pt x="-21366" y="468459"/>
                  <a:pt x="-102291" y="936918"/>
                  <a:pt x="414384" y="1456737"/>
                </a:cubicBezTo>
                <a:cubicBezTo>
                  <a:pt x="931059" y="1976556"/>
                  <a:pt x="2375258" y="2944601"/>
                  <a:pt x="3159608" y="3118911"/>
                </a:cubicBezTo>
                <a:cubicBezTo>
                  <a:pt x="3943958" y="3293221"/>
                  <a:pt x="5120482" y="2502599"/>
                  <a:pt x="5120482" y="2502599"/>
                </a:cubicBezTo>
              </a:path>
            </a:pathLst>
          </a:custGeom>
          <a:noFill/>
          <a:ln w="38100" cmpd="sng">
            <a:solidFill>
              <a:schemeClr val="accent2">
                <a:lumMod val="75000"/>
              </a:schemeClr>
            </a:solidFill>
            <a:prstDash val="sysDash"/>
            <a:headEnd type="stealth"/>
            <a:tailEnd type="stealt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337" tIns="45665" rIns="91337" bIns="45665" numCol="1" spcCol="38055" rtlCol="0" anchor="t">
            <a:noAutofit/>
          </a:bodyPr>
          <a:lstStyle/>
          <a:p>
            <a:pPr algn="l" defTabSz="913368" rtl="0" latinLnBrk="1" hangingPunct="0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50" name="Freeform 49"/>
          <p:cNvSpPr>
            <a:spLocks noChangeAspect="1"/>
          </p:cNvSpPr>
          <p:nvPr/>
        </p:nvSpPr>
        <p:spPr>
          <a:xfrm rot="21430433">
            <a:off x="2828431" y="1352269"/>
            <a:ext cx="5486400" cy="3592619"/>
          </a:xfrm>
          <a:custGeom>
            <a:avLst/>
            <a:gdLst>
              <a:gd name="connsiteX0" fmla="*/ 0 w 7301923"/>
              <a:gd name="connsiteY0" fmla="*/ 0 h 4538296"/>
              <a:gd name="connsiteX1" fmla="*/ 1512675 w 7301923"/>
              <a:gd name="connsiteY1" fmla="*/ 1662174 h 4538296"/>
              <a:gd name="connsiteX2" fmla="*/ 4818149 w 7301923"/>
              <a:gd name="connsiteY2" fmla="*/ 3567138 h 4538296"/>
              <a:gd name="connsiteX3" fmla="*/ 7301923 w 7301923"/>
              <a:gd name="connsiteY3" fmla="*/ 4538296 h 4538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1923" h="4538296">
                <a:moveTo>
                  <a:pt x="0" y="0"/>
                </a:moveTo>
                <a:cubicBezTo>
                  <a:pt x="354825" y="533825"/>
                  <a:pt x="709650" y="1067651"/>
                  <a:pt x="1512675" y="1662174"/>
                </a:cubicBezTo>
                <a:cubicBezTo>
                  <a:pt x="2315700" y="2256697"/>
                  <a:pt x="3853274" y="3087784"/>
                  <a:pt x="4818149" y="3567138"/>
                </a:cubicBezTo>
                <a:cubicBezTo>
                  <a:pt x="5783024" y="4046492"/>
                  <a:pt x="7000011" y="4376436"/>
                  <a:pt x="7301923" y="4538296"/>
                </a:cubicBezTo>
              </a:path>
            </a:pathLst>
          </a:custGeom>
          <a:ln w="38100" cmpd="sng">
            <a:solidFill>
              <a:srgbClr val="D3A600"/>
            </a:solidFill>
            <a:prstDash val="sysDash"/>
            <a:headEnd type="stealth"/>
            <a:tailEnd type="stealt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337" tIns="45665" rIns="91337" bIns="45665" numCol="1" spcCol="38055" rtlCol="0" anchor="t">
            <a:noAutofit/>
          </a:bodyPr>
          <a:lstStyle/>
          <a:p>
            <a:pPr algn="l" defTabSz="913368" rtl="0" latinLnBrk="1" hangingPunct="0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61038" y="1758921"/>
            <a:ext cx="23994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0000FF"/>
                </a:solidFill>
              </a:rPr>
              <a:t>Switch and link resources</a:t>
            </a:r>
          </a:p>
        </p:txBody>
      </p:sp>
      <p:cxnSp>
        <p:nvCxnSpPr>
          <p:cNvPr id="41" name="Straight Arrow Connector 40"/>
          <p:cNvCxnSpPr>
            <a:stCxn id="3" idx="2"/>
            <a:endCxn id="36" idx="3"/>
          </p:cNvCxnSpPr>
          <p:nvPr/>
        </p:nvCxnSpPr>
        <p:spPr bwMode="auto">
          <a:xfrm flipH="1">
            <a:off x="4322763" y="2713028"/>
            <a:ext cx="2638012" cy="3770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Straight Arrow Connector 50"/>
          <p:cNvCxnSpPr>
            <a:stCxn id="3" idx="2"/>
            <a:endCxn id="38" idx="0"/>
          </p:cNvCxnSpPr>
          <p:nvPr/>
        </p:nvCxnSpPr>
        <p:spPr bwMode="auto">
          <a:xfrm flipH="1">
            <a:off x="6286501" y="2713028"/>
            <a:ext cx="674274" cy="145733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Straight Arrow Connector 53"/>
          <p:cNvCxnSpPr>
            <a:stCxn id="3" idx="2"/>
          </p:cNvCxnSpPr>
          <p:nvPr/>
        </p:nvCxnSpPr>
        <p:spPr bwMode="auto">
          <a:xfrm flipH="1">
            <a:off x="5126545" y="2713028"/>
            <a:ext cx="1834230" cy="101560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6072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0" grpId="0" animBg="1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013" name="Shape 199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14" name="Shape 200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15" name="Shape 201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16" name="Shape 20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17" name="Shape 20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18" name="Shape 20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5" name="Shape 20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022" name="Shape 20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23" name="Shape 20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0" name="Shape 21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026" name="Shape 21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3" name="Shape 21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028" name="Shape 21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29" name="Shape 21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6" name="Shape 21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17" name="Shape 21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032" name="Shape 21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9" name="Shape 21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036" name="Shape 22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37" name="Shape 22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38" name="Shape 22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25" name="Shape 225"/>
          <p:cNvSpPr>
            <a:spLocks noChangeArrowheads="1"/>
          </p:cNvSpPr>
          <p:nvPr/>
        </p:nvSpPr>
        <p:spPr bwMode="auto">
          <a:xfrm>
            <a:off x="114300" y="3756025"/>
            <a:ext cx="3251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Zoom client</a:t>
            </a:r>
          </a:p>
        </p:txBody>
      </p:sp>
      <p:sp>
        <p:nvSpPr>
          <p:cNvPr id="226" name="Shape 226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0" name="Shape 230"/>
          <p:cNvSpPr>
            <a:spLocks noChangeArrowheads="1"/>
          </p:cNvSpPr>
          <p:nvPr/>
        </p:nvSpPr>
        <p:spPr bwMode="auto">
          <a:xfrm>
            <a:off x="5946775" y="2939058"/>
            <a:ext cx="3098800" cy="533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Zoom client</a:t>
            </a:r>
          </a:p>
        </p:txBody>
      </p:sp>
      <p:sp>
        <p:nvSpPr>
          <p:cNvPr id="231" name="Shape 231"/>
          <p:cNvSpPr>
            <a:spLocks noChangeArrowheads="1"/>
          </p:cNvSpPr>
          <p:nvPr/>
        </p:nvSpPr>
        <p:spPr bwMode="auto">
          <a:xfrm>
            <a:off x="152400" y="1443037"/>
            <a:ext cx="2089150" cy="99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Facebook server</a:t>
            </a:r>
          </a:p>
        </p:txBody>
      </p:sp>
      <p:sp>
        <p:nvSpPr>
          <p:cNvPr id="232" name="Shape 232"/>
          <p:cNvSpPr>
            <a:spLocks noChangeArrowheads="1"/>
          </p:cNvSpPr>
          <p:nvPr/>
        </p:nvSpPr>
        <p:spPr bwMode="auto">
          <a:xfrm>
            <a:off x="5776912" y="5494288"/>
            <a:ext cx="3138487" cy="995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0000FF"/>
                </a:solidFill>
                <a:latin typeface="Arial" charset="0"/>
                <a:sym typeface="Calibri" charset="0"/>
              </a:rPr>
              <a:t>Firefox accessing </a:t>
            </a:r>
            <a:r>
              <a:rPr lang="en-US" altLang="x-none" sz="3000" b="0" dirty="0" err="1">
                <a:solidFill>
                  <a:srgbClr val="0000FF"/>
                </a:solidFill>
                <a:latin typeface="Arial" charset="0"/>
                <a:sym typeface="Calibri" charset="0"/>
              </a:rPr>
              <a:t>F</a:t>
            </a:r>
            <a:r>
              <a:rPr lang="en-US" altLang="x-none" sz="3000" b="0">
                <a:solidFill>
                  <a:srgbClr val="0000FF"/>
                </a:solidFill>
                <a:latin typeface="Arial" charset="0"/>
                <a:sym typeface="Calibri" charset="0"/>
              </a:rPr>
              <a:t>acebook</a:t>
            </a:r>
            <a:endParaRPr lang="en-US" altLang="x-none" sz="3000" b="0" dirty="0">
              <a:solidFill>
                <a:srgbClr val="0000FF"/>
              </a:solidFill>
              <a:latin typeface="Arial" charset="0"/>
              <a:sym typeface="Calibri" charset="0"/>
            </a:endParaRPr>
          </a:p>
        </p:txBody>
      </p:sp>
      <p:pic>
        <p:nvPicPr>
          <p:cNvPr id="233" name="Picture 232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3A6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8900" y="3652838"/>
            <a:ext cx="6415088" cy="123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" name="Picture 234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3A6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2663" y="1847850"/>
            <a:ext cx="4672012" cy="347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7" name="Shape 237"/>
          <p:cNvSpPr>
            <a:spLocks noChangeArrowheads="1"/>
          </p:cNvSpPr>
          <p:nvPr/>
        </p:nvSpPr>
        <p:spPr bwMode="auto">
          <a:xfrm>
            <a:off x="2527300" y="5867996"/>
            <a:ext cx="3100388" cy="533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CN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Netflix</a:t>
            </a:r>
            <a:r>
              <a:rPr lang="en-US" altLang="x-none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 client</a:t>
            </a:r>
          </a:p>
        </p:txBody>
      </p:sp>
      <p:sp>
        <p:nvSpPr>
          <p:cNvPr id="238" name="Shape 238"/>
          <p:cNvSpPr>
            <a:spLocks noChangeArrowheads="1"/>
          </p:cNvSpPr>
          <p:nvPr/>
        </p:nvSpPr>
        <p:spPr bwMode="auto">
          <a:xfrm>
            <a:off x="4114800" y="1673821"/>
            <a:ext cx="2822575" cy="533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CN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Netflix</a:t>
            </a:r>
            <a:r>
              <a:rPr lang="en-US" altLang="x-none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 server</a:t>
            </a:r>
          </a:p>
        </p:txBody>
      </p:sp>
      <p:pic>
        <p:nvPicPr>
          <p:cNvPr id="239" name="Picture 238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D3A6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3163" y="2049463"/>
            <a:ext cx="1722437" cy="372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among many services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BBCAD4-7A5D-E44D-9C49-EF1752D849F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317157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advAuto="0"/>
      <p:bldP spid="230" grpId="0" advAuto="0"/>
      <p:bldP spid="231" grpId="0" advAuto="0"/>
      <p:bldP spid="232" grpId="0" advAuto="0"/>
      <p:bldP spid="233" grpId="0" animBg="1" advAuto="0"/>
      <p:bldP spid="235" grpId="0" animBg="1" advAuto="0"/>
      <p:bldP spid="237" grpId="0" advAuto="0"/>
      <p:bldP spid="238" grpId="0" advAuto="0"/>
      <p:bldP spid="239" grpId="0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ways to share switched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Circuit switching</a:t>
            </a:r>
          </a:p>
          <a:p>
            <a:pPr lvl="1"/>
            <a:r>
              <a:rPr lang="en-US" dirty="0"/>
              <a:t>Resource </a:t>
            </a:r>
            <a:r>
              <a:rPr lang="en-US" dirty="0">
                <a:solidFill>
                  <a:srgbClr val="0000FF"/>
                </a:solidFill>
              </a:rPr>
              <a:t>reserved</a:t>
            </a:r>
            <a:r>
              <a:rPr lang="en-US" dirty="0"/>
              <a:t> per connection</a:t>
            </a:r>
          </a:p>
          <a:p>
            <a:pPr lvl="1"/>
            <a:r>
              <a:rPr lang="en-US" dirty="0"/>
              <a:t>Admission control: per connection</a:t>
            </a:r>
          </a:p>
          <a:p>
            <a:r>
              <a:rPr lang="en-US" dirty="0"/>
              <a:t>Packet switching via statistical multiplexing</a:t>
            </a:r>
          </a:p>
          <a:p>
            <a:pPr lvl="1"/>
            <a:r>
              <a:rPr lang="en-US" dirty="0"/>
              <a:t>Packets treated independently, </a:t>
            </a:r>
            <a:r>
              <a:rPr lang="en-US" dirty="0">
                <a:solidFill>
                  <a:srgbClr val="0000FF"/>
                </a:solidFill>
              </a:rPr>
              <a:t>on-demand</a:t>
            </a:r>
          </a:p>
          <a:p>
            <a:pPr lvl="1"/>
            <a:r>
              <a:rPr lang="en-US" dirty="0"/>
              <a:t>Admission control: per packet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784C2F-B3BA-B241-AD7D-86F318B2B94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12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switching</a:t>
            </a:r>
          </a:p>
        </p:txBody>
      </p:sp>
      <p:sp>
        <p:nvSpPr>
          <p:cNvPr id="49" name="Content Placeholder 4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800" dirty="0" err="1"/>
              <a:t>src</a:t>
            </a:r>
            <a:r>
              <a:rPr lang="en-US" sz="2800" dirty="0"/>
              <a:t> sends reservation request to </a:t>
            </a:r>
            <a:r>
              <a:rPr lang="en-US" sz="2800" dirty="0" err="1"/>
              <a:t>dst</a:t>
            </a:r>
            <a:endParaRPr lang="en-US" sz="2800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800" dirty="0"/>
              <a:t>Switches </a:t>
            </a:r>
            <a:r>
              <a:rPr lang="en-US" sz="2800" dirty="0">
                <a:solidFill>
                  <a:srgbClr val="0000FF"/>
                </a:solidFill>
              </a:rPr>
              <a:t>create</a:t>
            </a:r>
            <a:r>
              <a:rPr lang="en-US" sz="2800" dirty="0"/>
              <a:t> circuit </a:t>
            </a:r>
            <a:r>
              <a:rPr lang="en-US" sz="2800" i="1" dirty="0"/>
              <a:t>after</a:t>
            </a:r>
            <a:r>
              <a:rPr lang="en-US" sz="2800" dirty="0"/>
              <a:t> admission control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800" dirty="0" err="1"/>
              <a:t>src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0000FF"/>
                </a:solidFill>
              </a:rPr>
              <a:t>sends</a:t>
            </a:r>
            <a:r>
              <a:rPr lang="en-US" sz="2800" dirty="0"/>
              <a:t> data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800" dirty="0" err="1"/>
              <a:t>src</a:t>
            </a:r>
            <a:r>
              <a:rPr lang="en-US" sz="2800" dirty="0"/>
              <a:t> sends </a:t>
            </a:r>
            <a:r>
              <a:rPr lang="en-US" sz="2800" dirty="0">
                <a:solidFill>
                  <a:srgbClr val="0000FF"/>
                </a:solidFill>
              </a:rPr>
              <a:t>teardown</a:t>
            </a:r>
            <a:r>
              <a:rPr lang="en-US" sz="2800" dirty="0"/>
              <a:t> request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800" dirty="0">
                <a:solidFill>
                  <a:srgbClr val="0000FF"/>
                </a:solidFill>
              </a:rPr>
              <a:t>More details in backup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B4F5E5-B95D-694E-829A-885D360A9B4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F36FED86-94EF-254D-90EE-B810FE8299EE}" type="slidenum">
              <a:rPr lang="en-US" smtClean="0"/>
              <a:pPr/>
              <a:t>35</a:t>
            </a:fld>
            <a:endParaRPr lang="en-US"/>
          </a:p>
        </p:txBody>
      </p:sp>
      <p:grpSp>
        <p:nvGrpSpPr>
          <p:cNvPr id="48" name="Group 47"/>
          <p:cNvGrpSpPr>
            <a:grpSpLocks noChangeAspect="1"/>
          </p:cNvGrpSpPr>
          <p:nvPr/>
        </p:nvGrpSpPr>
        <p:grpSpPr>
          <a:xfrm rot="16200000">
            <a:off x="4333262" y="2456484"/>
            <a:ext cx="4572000" cy="2707033"/>
            <a:chOff x="554038" y="1527175"/>
            <a:chExt cx="7947025" cy="4705350"/>
          </a:xfrm>
        </p:grpSpPr>
        <p:sp>
          <p:nvSpPr>
            <p:cNvPr id="13" name="Shape 108"/>
            <p:cNvSpPr>
              <a:spLocks noChangeShapeType="1"/>
            </p:cNvSpPr>
            <p:nvPr/>
          </p:nvSpPr>
          <p:spPr bwMode="auto">
            <a:xfrm>
              <a:off x="3827463" y="1935163"/>
              <a:ext cx="315912" cy="1201737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4" name="Shape 109"/>
            <p:cNvSpPr>
              <a:spLocks noChangeShapeType="1"/>
            </p:cNvSpPr>
            <p:nvPr/>
          </p:nvSpPr>
          <p:spPr bwMode="auto">
            <a:xfrm flipH="1" flipV="1">
              <a:off x="6262688" y="4391025"/>
              <a:ext cx="2073275" cy="862013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5" name="Shape 110"/>
            <p:cNvSpPr>
              <a:spLocks noChangeShapeType="1"/>
            </p:cNvSpPr>
            <p:nvPr/>
          </p:nvSpPr>
          <p:spPr bwMode="auto">
            <a:xfrm flipH="1">
              <a:off x="701675" y="4911725"/>
              <a:ext cx="2286000" cy="1169988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6" name="Shape 112"/>
            <p:cNvSpPr>
              <a:spLocks noChangeShapeType="1"/>
            </p:cNvSpPr>
            <p:nvPr/>
          </p:nvSpPr>
          <p:spPr bwMode="auto">
            <a:xfrm>
              <a:off x="2041525" y="2679700"/>
              <a:ext cx="2009775" cy="4254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7" name="Shape 113"/>
            <p:cNvSpPr>
              <a:spLocks noChangeShapeType="1"/>
            </p:cNvSpPr>
            <p:nvPr/>
          </p:nvSpPr>
          <p:spPr bwMode="auto">
            <a:xfrm>
              <a:off x="1163638" y="4445000"/>
              <a:ext cx="1844675" cy="4254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8" name="Shape 114"/>
            <p:cNvSpPr>
              <a:spLocks noChangeShapeType="1"/>
            </p:cNvSpPr>
            <p:nvPr/>
          </p:nvSpPr>
          <p:spPr bwMode="auto">
            <a:xfrm flipH="1">
              <a:off x="2403475" y="4911725"/>
              <a:ext cx="638175" cy="979488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9" name="Shape 115"/>
            <p:cNvSpPr/>
            <p:nvPr/>
          </p:nvSpPr>
          <p:spPr>
            <a:xfrm>
              <a:off x="1857375" y="2490788"/>
              <a:ext cx="357188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0" name="Shape 116"/>
            <p:cNvSpPr/>
            <p:nvPr/>
          </p:nvSpPr>
          <p:spPr>
            <a:xfrm>
              <a:off x="1009650" y="4259263"/>
              <a:ext cx="357188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1" name="Shape 117"/>
            <p:cNvSpPr/>
            <p:nvPr/>
          </p:nvSpPr>
          <p:spPr>
            <a:xfrm>
              <a:off x="2197100" y="5749925"/>
              <a:ext cx="357188" cy="35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2" name="Shape 118"/>
            <p:cNvSpPr>
              <a:spLocks noChangeShapeType="1"/>
            </p:cNvSpPr>
            <p:nvPr/>
          </p:nvSpPr>
          <p:spPr bwMode="auto">
            <a:xfrm>
              <a:off x="2136775" y="1754188"/>
              <a:ext cx="1882775" cy="130810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23" name="Shape 119"/>
            <p:cNvSpPr>
              <a:spLocks noChangeShapeType="1"/>
            </p:cNvSpPr>
            <p:nvPr/>
          </p:nvSpPr>
          <p:spPr bwMode="auto">
            <a:xfrm>
              <a:off x="2795588" y="1860550"/>
              <a:ext cx="1255712" cy="1190625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24" name="Shape 120"/>
            <p:cNvSpPr/>
            <p:nvPr/>
          </p:nvSpPr>
          <p:spPr>
            <a:xfrm>
              <a:off x="1955800" y="1527175"/>
              <a:ext cx="357188" cy="35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" name="Shape 121"/>
            <p:cNvSpPr/>
            <p:nvPr/>
          </p:nvSpPr>
          <p:spPr>
            <a:xfrm>
              <a:off x="2616200" y="1660525"/>
              <a:ext cx="357188" cy="35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6" name="Shape 122"/>
            <p:cNvSpPr>
              <a:spLocks noChangeShapeType="1"/>
            </p:cNvSpPr>
            <p:nvPr/>
          </p:nvSpPr>
          <p:spPr bwMode="auto">
            <a:xfrm flipV="1">
              <a:off x="1063625" y="4859338"/>
              <a:ext cx="1944688" cy="563562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27" name="Shape 123"/>
            <p:cNvSpPr/>
            <p:nvPr/>
          </p:nvSpPr>
          <p:spPr>
            <a:xfrm>
              <a:off x="901700" y="5249863"/>
              <a:ext cx="357188" cy="35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" name="Shape 124"/>
            <p:cNvSpPr>
              <a:spLocks noChangeShapeType="1"/>
            </p:cNvSpPr>
            <p:nvPr/>
          </p:nvSpPr>
          <p:spPr bwMode="auto">
            <a:xfrm flipH="1">
              <a:off x="6242050" y="3646488"/>
              <a:ext cx="1743075" cy="733425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29" name="Shape 125"/>
            <p:cNvSpPr>
              <a:spLocks noChangeShapeType="1"/>
            </p:cNvSpPr>
            <p:nvPr/>
          </p:nvSpPr>
          <p:spPr bwMode="auto">
            <a:xfrm>
              <a:off x="6305550" y="4433888"/>
              <a:ext cx="765175" cy="97790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0" name="Shape 126"/>
            <p:cNvSpPr/>
            <p:nvPr/>
          </p:nvSpPr>
          <p:spPr>
            <a:xfrm>
              <a:off x="7821613" y="3455988"/>
              <a:ext cx="358775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1" name="Shape 127"/>
            <p:cNvSpPr/>
            <p:nvPr/>
          </p:nvSpPr>
          <p:spPr>
            <a:xfrm>
              <a:off x="6902450" y="5249863"/>
              <a:ext cx="357188" cy="35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2" name="Shape 128"/>
            <p:cNvSpPr>
              <a:spLocks noChangeShapeType="1"/>
            </p:cNvSpPr>
            <p:nvPr/>
          </p:nvSpPr>
          <p:spPr bwMode="auto">
            <a:xfrm flipH="1" flipV="1">
              <a:off x="6305550" y="4359275"/>
              <a:ext cx="1668463" cy="4254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3" name="Shape 129"/>
            <p:cNvSpPr/>
            <p:nvPr/>
          </p:nvSpPr>
          <p:spPr>
            <a:xfrm>
              <a:off x="7821613" y="4633913"/>
              <a:ext cx="358775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4" name="Shape 130"/>
            <p:cNvSpPr/>
            <p:nvPr/>
          </p:nvSpPr>
          <p:spPr>
            <a:xfrm>
              <a:off x="554038" y="5875338"/>
              <a:ext cx="357187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5" name="Shape 131"/>
            <p:cNvSpPr/>
            <p:nvPr/>
          </p:nvSpPr>
          <p:spPr>
            <a:xfrm>
              <a:off x="8143875" y="5054600"/>
              <a:ext cx="357188" cy="35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6" name="Shape 132"/>
            <p:cNvSpPr>
              <a:spLocks noChangeShapeType="1"/>
            </p:cNvSpPr>
            <p:nvPr/>
          </p:nvSpPr>
          <p:spPr bwMode="auto">
            <a:xfrm>
              <a:off x="4040188" y="3114675"/>
              <a:ext cx="2254250" cy="12763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7" name="Shape 133"/>
            <p:cNvSpPr>
              <a:spLocks noChangeShapeType="1"/>
            </p:cNvSpPr>
            <p:nvPr/>
          </p:nvSpPr>
          <p:spPr bwMode="auto">
            <a:xfrm flipH="1">
              <a:off x="3051175" y="3114675"/>
              <a:ext cx="1052513" cy="1712913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8" name="Shape 134"/>
            <p:cNvSpPr>
              <a:spLocks noChangeShapeType="1"/>
            </p:cNvSpPr>
            <p:nvPr/>
          </p:nvSpPr>
          <p:spPr bwMode="auto">
            <a:xfrm flipH="1">
              <a:off x="3062288" y="4391025"/>
              <a:ext cx="3243262" cy="500063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9" name="Shape 138"/>
            <p:cNvSpPr/>
            <p:nvPr/>
          </p:nvSpPr>
          <p:spPr>
            <a:xfrm>
              <a:off x="3875088" y="2867025"/>
              <a:ext cx="447675" cy="446088"/>
            </a:xfrm>
            <a:prstGeom prst="roundRect">
              <a:avLst>
                <a:gd name="adj" fmla="val 30000"/>
              </a:avLst>
            </a:prstGeom>
            <a:solidFill>
              <a:srgbClr val="42424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" name="Shape 139"/>
            <p:cNvSpPr/>
            <p:nvPr/>
          </p:nvSpPr>
          <p:spPr>
            <a:xfrm>
              <a:off x="2830513" y="4652963"/>
              <a:ext cx="446087" cy="446087"/>
            </a:xfrm>
            <a:prstGeom prst="roundRect">
              <a:avLst>
                <a:gd name="adj" fmla="val 30000"/>
              </a:avLst>
            </a:prstGeom>
            <a:solidFill>
              <a:srgbClr val="42424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1" name="Shape 140"/>
            <p:cNvSpPr/>
            <p:nvPr/>
          </p:nvSpPr>
          <p:spPr>
            <a:xfrm>
              <a:off x="6062663" y="4170363"/>
              <a:ext cx="447675" cy="446087"/>
            </a:xfrm>
            <a:prstGeom prst="roundRect">
              <a:avLst>
                <a:gd name="adj" fmla="val 30000"/>
              </a:avLst>
            </a:prstGeom>
            <a:solidFill>
              <a:srgbClr val="42424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2" name="Shape 141"/>
            <p:cNvSpPr/>
            <p:nvPr/>
          </p:nvSpPr>
          <p:spPr>
            <a:xfrm>
              <a:off x="3643313" y="1697038"/>
              <a:ext cx="357187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6" name="Shape 1260"/>
          <p:cNvSpPr/>
          <p:nvPr/>
        </p:nvSpPr>
        <p:spPr>
          <a:xfrm>
            <a:off x="7695134" y="2204084"/>
            <a:ext cx="443943" cy="407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180" dirty="0">
                <a:solidFill>
                  <a:srgbClr val="0000FF"/>
                </a:solidFill>
              </a:rPr>
              <a:t>dst</a:t>
            </a:r>
          </a:p>
        </p:txBody>
      </p:sp>
      <p:sp>
        <p:nvSpPr>
          <p:cNvPr id="47" name="Shape 1259"/>
          <p:cNvSpPr/>
          <p:nvPr/>
        </p:nvSpPr>
        <p:spPr>
          <a:xfrm>
            <a:off x="5670483" y="5289554"/>
            <a:ext cx="443943" cy="407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180" dirty="0">
                <a:solidFill>
                  <a:srgbClr val="0000FF"/>
                </a:solidFill>
              </a:rPr>
              <a:t>src</a:t>
            </a:r>
          </a:p>
        </p:txBody>
      </p:sp>
      <p:sp>
        <p:nvSpPr>
          <p:cNvPr id="51" name="Rectangular Callout 50"/>
          <p:cNvSpPr/>
          <p:nvPr/>
        </p:nvSpPr>
        <p:spPr bwMode="auto">
          <a:xfrm>
            <a:off x="5279627" y="3351857"/>
            <a:ext cx="926092" cy="364987"/>
          </a:xfrm>
          <a:prstGeom prst="wedgeRectCallout">
            <a:avLst>
              <a:gd name="adj1" fmla="val 34021"/>
              <a:gd name="adj2" fmla="val 93429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/>
              <a:t>10 Mbps?</a:t>
            </a: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2" name="Rectangular Callout 51"/>
          <p:cNvSpPr/>
          <p:nvPr/>
        </p:nvSpPr>
        <p:spPr bwMode="auto">
          <a:xfrm>
            <a:off x="7305891" y="2803954"/>
            <a:ext cx="926092" cy="364987"/>
          </a:xfrm>
          <a:prstGeom prst="wedgeRectCallout">
            <a:avLst>
              <a:gd name="adj1" fmla="val -73249"/>
              <a:gd name="adj2" fmla="val -33382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/>
              <a:t>10 Mbps?</a:t>
            </a: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234503" y="374624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>
                <a:solidFill>
                  <a:srgbClr val="0000FF"/>
                </a:solidFill>
                <a:latin typeface="Calibri" charset="0"/>
                <a:ea typeface="Calibri" charset="0"/>
                <a:cs typeface="Calibri" charset="0"/>
              </a:rPr>
              <a:t>✔️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365557" y="259080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>
                <a:solidFill>
                  <a:srgbClr val="0000FF"/>
                </a:solidFill>
                <a:latin typeface="Calibri" charset="0"/>
                <a:ea typeface="Calibri" charset="0"/>
                <a:cs typeface="Calibri" charset="0"/>
              </a:rPr>
              <a:t>✔️</a:t>
            </a:r>
          </a:p>
        </p:txBody>
      </p:sp>
    </p:spTree>
    <p:extLst>
      <p:ext uri="{BB962C8B-B14F-4D97-AF65-F5344CB8AC3E}">
        <p14:creationId xmlns:p14="http://schemas.microsoft.com/office/powerpoint/2010/main" val="262433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uiExpand="1" build="p"/>
      <p:bldP spid="51" grpId="0" animBg="1"/>
      <p:bldP spid="52" grpId="0" animBg="1"/>
      <p:bldP spid="53" grpId="0"/>
      <p:bldP spid="5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Circuit </a:t>
            </a:r>
            <a:r>
              <a:rPr lang="en-US" dirty="0">
                <a:ea typeface="ＭＳ Ｐゴシック" charset="0"/>
                <a:cs typeface="ＭＳ Ｐゴシック" charset="0"/>
              </a:rPr>
              <a:t>s</a:t>
            </a: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witching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Reservation establishes a “circuit” within a switch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1A990-0093-2945-BAB2-4674C2FA58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244" name="Shape 1244"/>
          <p:cNvSpPr/>
          <p:nvPr/>
        </p:nvSpPr>
        <p:spPr>
          <a:xfrm>
            <a:off x="3679032" y="2723555"/>
            <a:ext cx="1785938" cy="2027039"/>
          </a:xfrm>
          <a:prstGeom prst="roundRect">
            <a:avLst>
              <a:gd name="adj" fmla="val 7500"/>
            </a:avLst>
          </a:prstGeom>
          <a:solidFill>
            <a:srgbClr val="EBEBEB"/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45" name="Shape 1245"/>
          <p:cNvSpPr/>
          <p:nvPr/>
        </p:nvSpPr>
        <p:spPr>
          <a:xfrm>
            <a:off x="4095654" y="3299914"/>
            <a:ext cx="1018608" cy="697928"/>
          </a:xfrm>
          <a:prstGeom prst="line">
            <a:avLst/>
          </a:prstGeom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6" name="Shape 1246"/>
          <p:cNvSpPr/>
          <p:nvPr/>
        </p:nvSpPr>
        <p:spPr>
          <a:xfrm flipV="1">
            <a:off x="2285999" y="3274826"/>
            <a:ext cx="1669313" cy="123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7" name="Shape 1247"/>
          <p:cNvSpPr/>
          <p:nvPr/>
        </p:nvSpPr>
        <p:spPr>
          <a:xfrm>
            <a:off x="2062758" y="3098602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48" name="Shape 1248"/>
          <p:cNvSpPr/>
          <p:nvPr/>
        </p:nvSpPr>
        <p:spPr>
          <a:xfrm flipV="1">
            <a:off x="5208651" y="3271713"/>
            <a:ext cx="1667222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9" name="Shape 1249"/>
          <p:cNvSpPr/>
          <p:nvPr/>
        </p:nvSpPr>
        <p:spPr>
          <a:xfrm>
            <a:off x="6741915" y="3098602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0" name="Shape 1250"/>
          <p:cNvSpPr/>
          <p:nvPr/>
        </p:nvSpPr>
        <p:spPr>
          <a:xfrm>
            <a:off x="3920155" y="3143249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1" name="Shape 1251"/>
          <p:cNvSpPr/>
          <p:nvPr/>
        </p:nvSpPr>
        <p:spPr>
          <a:xfrm>
            <a:off x="4973858" y="3143249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2" name="Shape 1252"/>
          <p:cNvSpPr/>
          <p:nvPr/>
        </p:nvSpPr>
        <p:spPr>
          <a:xfrm flipV="1">
            <a:off x="2277070" y="3950765"/>
            <a:ext cx="1669313" cy="1240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53" name="Shape 1253"/>
          <p:cNvSpPr/>
          <p:nvPr/>
        </p:nvSpPr>
        <p:spPr>
          <a:xfrm>
            <a:off x="2053829" y="377725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4" name="Shape 1254"/>
          <p:cNvSpPr/>
          <p:nvPr/>
        </p:nvSpPr>
        <p:spPr>
          <a:xfrm flipV="1">
            <a:off x="5197077" y="3951456"/>
            <a:ext cx="1667222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55" name="Shape 1255"/>
          <p:cNvSpPr/>
          <p:nvPr/>
        </p:nvSpPr>
        <p:spPr>
          <a:xfrm>
            <a:off x="6732984" y="377725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6" name="Shape 1256"/>
          <p:cNvSpPr/>
          <p:nvPr/>
        </p:nvSpPr>
        <p:spPr>
          <a:xfrm>
            <a:off x="3911225" y="3821906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7" name="Shape 1257"/>
          <p:cNvSpPr/>
          <p:nvPr/>
        </p:nvSpPr>
        <p:spPr>
          <a:xfrm>
            <a:off x="4964928" y="3821906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8" name="Shape 1258"/>
          <p:cNvSpPr/>
          <p:nvPr/>
        </p:nvSpPr>
        <p:spPr>
          <a:xfrm>
            <a:off x="4154614" y="2265308"/>
            <a:ext cx="847900" cy="407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180" dirty="0"/>
              <a:t>switch</a:t>
            </a:r>
          </a:p>
        </p:txBody>
      </p:sp>
      <p:sp>
        <p:nvSpPr>
          <p:cNvPr id="1259" name="Shape 1259"/>
          <p:cNvSpPr/>
          <p:nvPr/>
        </p:nvSpPr>
        <p:spPr>
          <a:xfrm>
            <a:off x="1537028" y="2997538"/>
            <a:ext cx="443943" cy="407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180" dirty="0">
                <a:solidFill>
                  <a:srgbClr val="0000FF"/>
                </a:solidFill>
              </a:rPr>
              <a:t>src</a:t>
            </a:r>
          </a:p>
        </p:txBody>
      </p:sp>
      <p:sp>
        <p:nvSpPr>
          <p:cNvPr id="1260" name="Shape 1260"/>
          <p:cNvSpPr/>
          <p:nvPr/>
        </p:nvSpPr>
        <p:spPr>
          <a:xfrm>
            <a:off x="7220361" y="3711913"/>
            <a:ext cx="443943" cy="407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180">
                <a:solidFill>
                  <a:srgbClr val="0000FF"/>
                </a:solidFill>
              </a:rPr>
              <a:t>dst</a:t>
            </a:r>
          </a:p>
        </p:txBody>
      </p:sp>
    </p:spTree>
    <p:extLst>
      <p:ext uri="{BB962C8B-B14F-4D97-AF65-F5344CB8AC3E}">
        <p14:creationId xmlns:p14="http://schemas.microsoft.com/office/powerpoint/2010/main" val="2981364784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245" grpId="0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Circuit switching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Pros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ea typeface="ＭＳ Ｐゴシック" charset="0"/>
              </a:rPr>
              <a:t>Predictable performance 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ea typeface="ＭＳ Ｐゴシック" charset="0"/>
              </a:rPr>
              <a:t>Simple/fast switching (once circuit established)</a:t>
            </a:r>
          </a:p>
          <a:p>
            <a:pPr lvl="1">
              <a:spcBef>
                <a:spcPts val="0"/>
              </a:spcBef>
            </a:pPr>
            <a:endParaRPr lang="en-US" dirty="0">
              <a:ea typeface="ＭＳ Ｐゴシック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Cons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Complexity of circuit setup/teardown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Circuit setup adds delay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Switch fails </a:t>
            </a:r>
            <a:r>
              <a:rPr lang="en-US" dirty="0">
                <a:ea typeface="ＭＳ Ｐゴシック" charset="0"/>
                <a:cs typeface="ＭＳ Ｐゴシック" charset="0"/>
                <a:sym typeface="Wingdings"/>
              </a:rPr>
              <a:t></a:t>
            </a:r>
            <a:r>
              <a:rPr lang="en-US" dirty="0">
                <a:ea typeface="ＭＳ Ｐゴシック" charset="0"/>
                <a:cs typeface="ＭＳ Ｐゴシック" charset="0"/>
              </a:rPr>
              <a:t> its circuit(s) fails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altLang="zh-CN" dirty="0">
                <a:ea typeface="ＭＳ Ｐゴシック" charset="0"/>
                <a:cs typeface="ＭＳ Ｐゴシック" charset="0"/>
              </a:rPr>
              <a:t>Extremely</a:t>
            </a:r>
            <a:r>
              <a:rPr lang="zh-CN" altLang="en-US" dirty="0"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>
                <a:ea typeface="ＭＳ Ｐゴシック" charset="0"/>
                <a:cs typeface="ＭＳ Ｐゴシック" charset="0"/>
              </a:rPr>
              <a:t>i</a:t>
            </a:r>
            <a:r>
              <a:rPr lang="en-US" dirty="0">
                <a:ea typeface="ＭＳ Ｐゴシック" charset="0"/>
                <a:cs typeface="ＭＳ Ｐゴシック" charset="0"/>
              </a:rPr>
              <a:t>nefficient when traffic is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bursty</a:t>
            </a:r>
            <a:r>
              <a:rPr lang="en-US" altLang="zh-CN" dirty="0">
                <a:ea typeface="ＭＳ Ｐゴシック" charset="0"/>
                <a:cs typeface="ＭＳ Ｐゴシック" charset="0"/>
              </a:rPr>
              <a:t>!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altLang="zh-CN" dirty="0">
                <a:ea typeface="ＭＳ Ｐゴシック" charset="0"/>
                <a:cs typeface="ＭＳ Ｐゴシック" charset="0"/>
              </a:rPr>
              <a:t>Think:</a:t>
            </a:r>
            <a:r>
              <a:rPr lang="zh-CN" altLang="en-US" dirty="0"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>
                <a:ea typeface="ＭＳ Ｐゴシック" charset="0"/>
                <a:cs typeface="ＭＳ Ｐゴシック" charset="0"/>
              </a:rPr>
              <a:t>Are</a:t>
            </a:r>
            <a:r>
              <a:rPr lang="zh-CN" altLang="en-US" dirty="0"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>
                <a:ea typeface="ＭＳ Ｐゴシック" charset="0"/>
                <a:cs typeface="ＭＳ Ｐゴシック" charset="0"/>
              </a:rPr>
              <a:t>you</a:t>
            </a:r>
            <a:r>
              <a:rPr lang="zh-CN" altLang="en-US" dirty="0"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>
                <a:ea typeface="ＭＳ Ｐゴシック" charset="0"/>
                <a:cs typeface="ＭＳ Ｐゴシック" charset="0"/>
              </a:rPr>
              <a:t>always</a:t>
            </a:r>
            <a:r>
              <a:rPr lang="zh-CN" altLang="en-US" dirty="0"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>
                <a:ea typeface="ＭＳ Ｐゴシック" charset="0"/>
                <a:cs typeface="ＭＳ Ｐゴシック" charset="0"/>
              </a:rPr>
              <a:t>clicking?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012455-CDD0-A741-86B9-7F4C2043AD8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6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switching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Each packet contains destination (</a:t>
            </a:r>
            <a:r>
              <a:rPr lang="en-US" dirty="0" err="1">
                <a:solidFill>
                  <a:srgbClr val="0000FF"/>
                </a:solidFill>
              </a:rPr>
              <a:t>dst</a:t>
            </a:r>
            <a:r>
              <a:rPr lang="en-US" dirty="0"/>
              <a:t>)</a:t>
            </a:r>
          </a:p>
          <a:p>
            <a:r>
              <a:rPr lang="en-US" dirty="0"/>
              <a:t>Each packet treated independently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F515E8-7FC6-A34B-966A-23182E80CD1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244" name="Shape 1244"/>
          <p:cNvSpPr/>
          <p:nvPr/>
        </p:nvSpPr>
        <p:spPr>
          <a:xfrm>
            <a:off x="3679032" y="2314041"/>
            <a:ext cx="1785938" cy="1921617"/>
          </a:xfrm>
          <a:prstGeom prst="roundRect">
            <a:avLst>
              <a:gd name="adj" fmla="val 7500"/>
            </a:avLst>
          </a:prstGeom>
          <a:solidFill>
            <a:srgbClr val="EBEBEB"/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46" name="Shape 1246"/>
          <p:cNvSpPr/>
          <p:nvPr/>
        </p:nvSpPr>
        <p:spPr>
          <a:xfrm flipV="1">
            <a:off x="2285999" y="2865312"/>
            <a:ext cx="1669313" cy="123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7" name="Shape 1247"/>
          <p:cNvSpPr/>
          <p:nvPr/>
        </p:nvSpPr>
        <p:spPr>
          <a:xfrm>
            <a:off x="2062758" y="268908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48" name="Shape 1248"/>
          <p:cNvSpPr/>
          <p:nvPr/>
        </p:nvSpPr>
        <p:spPr>
          <a:xfrm flipV="1">
            <a:off x="5208651" y="2862199"/>
            <a:ext cx="1667222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9" name="Shape 1249"/>
          <p:cNvSpPr/>
          <p:nvPr/>
        </p:nvSpPr>
        <p:spPr>
          <a:xfrm>
            <a:off x="6741915" y="268908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2" name="Shape 1252"/>
          <p:cNvSpPr/>
          <p:nvPr/>
        </p:nvSpPr>
        <p:spPr>
          <a:xfrm flipV="1">
            <a:off x="2277070" y="3541251"/>
            <a:ext cx="1669313" cy="1240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53" name="Shape 1253"/>
          <p:cNvSpPr/>
          <p:nvPr/>
        </p:nvSpPr>
        <p:spPr>
          <a:xfrm>
            <a:off x="2053829" y="336774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4" name="Shape 1254"/>
          <p:cNvSpPr/>
          <p:nvPr/>
        </p:nvSpPr>
        <p:spPr>
          <a:xfrm flipV="1">
            <a:off x="5197077" y="3541942"/>
            <a:ext cx="1667222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55" name="Shape 1255"/>
          <p:cNvSpPr/>
          <p:nvPr/>
        </p:nvSpPr>
        <p:spPr>
          <a:xfrm>
            <a:off x="6732984" y="336774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8" name="Shape 1258"/>
          <p:cNvSpPr/>
          <p:nvPr/>
        </p:nvSpPr>
        <p:spPr>
          <a:xfrm>
            <a:off x="4107391" y="1828800"/>
            <a:ext cx="972934" cy="461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31" dirty="0"/>
              <a:t>switch</a:t>
            </a:r>
          </a:p>
        </p:txBody>
      </p:sp>
      <p:sp>
        <p:nvSpPr>
          <p:cNvPr id="1260" name="Shape 1260"/>
          <p:cNvSpPr/>
          <p:nvPr/>
        </p:nvSpPr>
        <p:spPr>
          <a:xfrm>
            <a:off x="7197792" y="3275405"/>
            <a:ext cx="504858" cy="461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31">
                <a:solidFill>
                  <a:srgbClr val="0000FF"/>
                </a:solidFill>
              </a:rPr>
              <a:t>dst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5999" y="2619748"/>
            <a:ext cx="283486" cy="504794"/>
          </a:xfrm>
          <a:prstGeom prst="rect">
            <a:avLst/>
          </a:prstGeom>
          <a:solidFill>
            <a:srgbClr val="D3A60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2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251413" y="3370247"/>
            <a:ext cx="283486" cy="504794"/>
          </a:xfrm>
          <a:prstGeom prst="rect">
            <a:avLst/>
          </a:prstGeom>
          <a:solidFill>
            <a:srgbClr val="D3A60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2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330485" y="2742572"/>
            <a:ext cx="283486" cy="504794"/>
          </a:xfrm>
          <a:prstGeom prst="rect">
            <a:avLst/>
          </a:prstGeom>
          <a:solidFill>
            <a:srgbClr val="D3A60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2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4534129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 L 0.15417 -0.00231 L 0.26893 0.07083 L 0.45886 0.07523 " pathEditMode="relative" rAng="0" ptsTypes="AAAA">
                                      <p:cBhvr>
                                        <p:cTn id="4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4" y="363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" presetClass="entr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0.00231 L 0.15538 -0.00231 L 0.27101 0.00185 L 0.46268 0.00208 " pathEditMode="relative" rAng="0" ptsTypes="AAAA">
                                      <p:cBhvr>
                                        <p:cTn id="4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25" y="20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" presetClass="entr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L 0.15417 -0.00232 L 0.26893 0.07083 L 0.45886 0.07523 " pathEditMode="relative" rAng="0" ptsTypes="AAAA">
                                      <p:cBhvr>
                                        <p:cTn id="5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4" y="363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4" grpId="0" animBg="1" advAuto="0"/>
      <p:bldP spid="1246" grpId="0" animBg="1" advAuto="0"/>
      <p:bldP spid="1247" grpId="0" animBg="1" advAuto="0"/>
      <p:bldP spid="1248" grpId="0" animBg="1" advAuto="0"/>
      <p:bldP spid="1249" grpId="0" animBg="1" advAuto="0"/>
      <p:bldP spid="1252" grpId="0" animBg="1" advAuto="0"/>
      <p:bldP spid="1253" grpId="0" animBg="1" advAuto="0"/>
      <p:bldP spid="1254" grpId="0" animBg="1" advAuto="0"/>
      <p:bldP spid="1255" grpId="0" animBg="1" advAuto="0"/>
      <p:bldP spid="1258" grpId="0" animBg="1" advAuto="0"/>
      <p:bldP spid="1260" grpId="0" animBg="1" advAuto="0"/>
      <p:bldP spid="2" grpId="0" animBg="1"/>
      <p:bldP spid="2" grpId="1" animBg="1"/>
      <p:bldP spid="23" grpId="0" animBg="1"/>
      <p:bldP spid="23" grpId="1" animBg="1"/>
      <p:bldP spid="25" grpId="0" animBg="1"/>
      <p:bldP spid="25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switching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Each packet contains destination (</a:t>
            </a:r>
            <a:r>
              <a:rPr lang="en-US" dirty="0" err="1">
                <a:solidFill>
                  <a:srgbClr val="0000FF"/>
                </a:solidFill>
              </a:rPr>
              <a:t>dst</a:t>
            </a:r>
            <a:r>
              <a:rPr lang="en-US" dirty="0"/>
              <a:t>)</a:t>
            </a:r>
          </a:p>
          <a:p>
            <a:r>
              <a:rPr lang="en-US" dirty="0"/>
              <a:t>Each packet treated independently</a:t>
            </a:r>
          </a:p>
          <a:p>
            <a:r>
              <a:rPr lang="en-US" dirty="0">
                <a:solidFill>
                  <a:srgbClr val="0000FF"/>
                </a:solidFill>
              </a:rPr>
              <a:t>With buffers to absolve transient overloads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F6BAE-A2D8-5E45-8255-9A8A97DAF76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29" name="Shape 1244"/>
          <p:cNvSpPr/>
          <p:nvPr/>
        </p:nvSpPr>
        <p:spPr>
          <a:xfrm>
            <a:off x="3679032" y="2314041"/>
            <a:ext cx="1785938" cy="1921617"/>
          </a:xfrm>
          <a:prstGeom prst="roundRect">
            <a:avLst>
              <a:gd name="adj" fmla="val 7500"/>
            </a:avLst>
          </a:prstGeom>
          <a:solidFill>
            <a:srgbClr val="EBEBEB"/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46" name="Shape 1246"/>
          <p:cNvSpPr/>
          <p:nvPr/>
        </p:nvSpPr>
        <p:spPr>
          <a:xfrm flipV="1">
            <a:off x="2285999" y="2865312"/>
            <a:ext cx="1669313" cy="123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7" name="Shape 1247"/>
          <p:cNvSpPr/>
          <p:nvPr/>
        </p:nvSpPr>
        <p:spPr>
          <a:xfrm>
            <a:off x="2062758" y="268908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48" name="Shape 1248"/>
          <p:cNvSpPr/>
          <p:nvPr/>
        </p:nvSpPr>
        <p:spPr>
          <a:xfrm flipV="1">
            <a:off x="5208651" y="2862199"/>
            <a:ext cx="1667222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9" name="Shape 1249"/>
          <p:cNvSpPr/>
          <p:nvPr/>
        </p:nvSpPr>
        <p:spPr>
          <a:xfrm>
            <a:off x="6741915" y="268908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2" name="Shape 1252"/>
          <p:cNvSpPr/>
          <p:nvPr/>
        </p:nvSpPr>
        <p:spPr>
          <a:xfrm flipV="1">
            <a:off x="2277070" y="3541251"/>
            <a:ext cx="1669313" cy="1240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53" name="Shape 1253"/>
          <p:cNvSpPr/>
          <p:nvPr/>
        </p:nvSpPr>
        <p:spPr>
          <a:xfrm>
            <a:off x="2053829" y="336774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4" name="Shape 1254"/>
          <p:cNvSpPr/>
          <p:nvPr/>
        </p:nvSpPr>
        <p:spPr>
          <a:xfrm flipV="1">
            <a:off x="5197077" y="3541942"/>
            <a:ext cx="1667222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55" name="Shape 1255"/>
          <p:cNvSpPr/>
          <p:nvPr/>
        </p:nvSpPr>
        <p:spPr>
          <a:xfrm>
            <a:off x="6732984" y="336774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" name="Rectangle 1"/>
          <p:cNvSpPr/>
          <p:nvPr/>
        </p:nvSpPr>
        <p:spPr>
          <a:xfrm>
            <a:off x="2285999" y="2675563"/>
            <a:ext cx="283486" cy="504794"/>
          </a:xfrm>
          <a:prstGeom prst="rect">
            <a:avLst/>
          </a:prstGeom>
          <a:solidFill>
            <a:srgbClr val="D3A60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2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393156" y="2726905"/>
            <a:ext cx="283486" cy="504794"/>
          </a:xfrm>
          <a:prstGeom prst="rect">
            <a:avLst/>
          </a:prstGeom>
          <a:solidFill>
            <a:srgbClr val="D3A60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2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251413" y="3370247"/>
            <a:ext cx="283486" cy="504794"/>
          </a:xfrm>
          <a:prstGeom prst="rect">
            <a:avLst/>
          </a:prstGeom>
          <a:solidFill>
            <a:srgbClr val="D3A60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2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2" name="Shape 1258"/>
          <p:cNvSpPr/>
          <p:nvPr/>
        </p:nvSpPr>
        <p:spPr>
          <a:xfrm>
            <a:off x="4107391" y="1828800"/>
            <a:ext cx="972934" cy="461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31" dirty="0"/>
              <a:t>switch</a:t>
            </a:r>
          </a:p>
        </p:txBody>
      </p:sp>
      <p:sp>
        <p:nvSpPr>
          <p:cNvPr id="34" name="Shape 1260"/>
          <p:cNvSpPr/>
          <p:nvPr/>
        </p:nvSpPr>
        <p:spPr>
          <a:xfrm>
            <a:off x="7197792" y="3275405"/>
            <a:ext cx="504858" cy="461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31" dirty="0">
                <a:solidFill>
                  <a:srgbClr val="0000FF"/>
                </a:solidFill>
              </a:rPr>
              <a:t>dst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414915" y="2926216"/>
            <a:ext cx="595792" cy="550155"/>
            <a:chOff x="6096000" y="4330700"/>
            <a:chExt cx="2031982" cy="1320800"/>
          </a:xfrm>
        </p:grpSpPr>
        <p:sp>
          <p:nvSpPr>
            <p:cNvPr id="20" name="Shape 1123"/>
            <p:cNvSpPr/>
            <p:nvPr/>
          </p:nvSpPr>
          <p:spPr>
            <a:xfrm flipH="1" flipV="1">
              <a:off x="8123810" y="4330700"/>
              <a:ext cx="10" cy="1320800"/>
            </a:xfrm>
            <a:prstGeom prst="line">
              <a:avLst/>
            </a:prstGeom>
            <a:ln w="63500">
              <a:solidFill>
                <a:srgbClr val="42424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321092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21" name="Shape 1125"/>
            <p:cNvSpPr/>
            <p:nvPr/>
          </p:nvSpPr>
          <p:spPr>
            <a:xfrm>
              <a:off x="6096000" y="4354555"/>
              <a:ext cx="2031982" cy="20"/>
            </a:xfrm>
            <a:prstGeom prst="line">
              <a:avLst/>
            </a:prstGeom>
            <a:ln w="63500">
              <a:solidFill>
                <a:srgbClr val="42424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321092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22" name="Shape 1126"/>
            <p:cNvSpPr/>
            <p:nvPr/>
          </p:nvSpPr>
          <p:spPr>
            <a:xfrm>
              <a:off x="6096000" y="5625112"/>
              <a:ext cx="2029169" cy="705"/>
            </a:xfrm>
            <a:prstGeom prst="line">
              <a:avLst/>
            </a:prstGeom>
            <a:ln w="63500">
              <a:solidFill>
                <a:srgbClr val="42424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321092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</p:grpSp>
    </p:spTree>
    <p:extLst>
      <p:ext uri="{BB962C8B-B14F-4D97-AF65-F5344CB8AC3E}">
        <p14:creationId xmlns:p14="http://schemas.microsoft.com/office/powerpoint/2010/main" val="3276707849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7.40741E-7 L 0.15417 -0.00231 L 0.26893 0.07083 L 0.45886 0.07523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4" y="363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7.40741E-7 L 0.09063 -7.40741E-7 L 0.15851 -0.05625 L 0.27049 -0.06065 " pathEditMode="relative" rAng="0" ptsTypes="AAAA">
                                      <p:cBhvr>
                                        <p:cTn id="14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24" y="-303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4.44444E-6 L 0.08073 -0.00115 L 0.14097 0.03866 L 0.24115 0.04144 " pathEditMode="relative" rAng="0" ptsTypes="AAAA">
                                      <p:cBhvr>
                                        <p:cTn id="16" dur="1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49" y="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4" grpId="0" animBg="1"/>
      <p:bldP spid="24" grpId="1" animBg="1"/>
      <p:bldP spid="26" grpId="0" animBg="1"/>
      <p:bldP spid="2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E7D52C-051C-2A4B-8C9B-D0BCC2496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</a:t>
            </a:r>
            <a:r>
              <a:rPr lang="zh-CN" altLang="en-US" dirty="0"/>
              <a:t> </a:t>
            </a:r>
            <a:r>
              <a:rPr lang="en-US" altLang="zh-CN" dirty="0"/>
              <a:t>team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E1DCBB4-C926-1144-AD20-1232B9C4BE1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F36FED86-94EF-254D-90EE-B810FE8299E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63604D26-EB3E-A543-8E4D-2D8AEED49775}"/>
              </a:ext>
            </a:extLst>
          </p:cNvPr>
          <p:cNvSpPr txBox="1">
            <a:spLocks/>
          </p:cNvSpPr>
          <p:nvPr/>
        </p:nvSpPr>
        <p:spPr bwMode="auto">
          <a:xfrm>
            <a:off x="914400" y="5334000"/>
            <a:ext cx="7315200" cy="914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0"/>
              <a:buChar char="l"/>
              <a:defRPr sz="2100">
                <a:solidFill>
                  <a:schemeClr val="accent2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Wingdings" pitchFamily="2" charset="2"/>
              <a:buChar char="q"/>
              <a:defRPr sz="1800">
                <a:solidFill>
                  <a:schemeClr val="accent2"/>
                </a:solidFill>
                <a:latin typeface="+mn-lt"/>
                <a:ea typeface="ＭＳ Ｐゴシック" charset="-128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1500">
                <a:solidFill>
                  <a:schemeClr val="accent2"/>
                </a:solidFill>
                <a:latin typeface="+mn-lt"/>
                <a:ea typeface="ＭＳ Ｐゴシック" charset="-128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0"/>
              <a:buChar char="n"/>
              <a:defRPr sz="1350">
                <a:solidFill>
                  <a:schemeClr val="accent2"/>
                </a:solidFill>
                <a:latin typeface="+mn-lt"/>
                <a:ea typeface="ＭＳ Ｐゴシック" charset="-128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0"/>
              <a:buChar char="l"/>
              <a:defRPr sz="1350">
                <a:solidFill>
                  <a:schemeClr val="accent2"/>
                </a:solidFill>
                <a:latin typeface="+mn-lt"/>
                <a:ea typeface="ＭＳ Ｐゴシック" charset="-128"/>
              </a:defRPr>
            </a:lvl5pPr>
            <a:lvl6pPr marL="18859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itchFamily="96" charset="2"/>
              <a:buChar char="l"/>
              <a:defRPr sz="1350">
                <a:solidFill>
                  <a:schemeClr val="accent2"/>
                </a:solidFill>
                <a:latin typeface="+mn-lt"/>
              </a:defRPr>
            </a:lvl6pPr>
            <a:lvl7pPr marL="22288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itchFamily="96" charset="2"/>
              <a:buChar char="l"/>
              <a:defRPr sz="1350">
                <a:solidFill>
                  <a:schemeClr val="accent2"/>
                </a:solidFill>
                <a:latin typeface="+mn-lt"/>
              </a:defRPr>
            </a:lvl7pPr>
            <a:lvl8pPr marL="25717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itchFamily="96" charset="2"/>
              <a:buChar char="l"/>
              <a:defRPr sz="1350">
                <a:solidFill>
                  <a:schemeClr val="accent2"/>
                </a:solidFill>
                <a:latin typeface="+mn-lt"/>
              </a:defRPr>
            </a:lvl8pPr>
            <a:lvl9pPr marL="29146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itchFamily="96" charset="2"/>
              <a:buChar char="l"/>
              <a:defRPr sz="1350">
                <a:solidFill>
                  <a:schemeClr val="accent2"/>
                </a:solidFill>
                <a:latin typeface="+mn-lt"/>
              </a:defRPr>
            </a:lvl9pPr>
          </a:lstStyle>
          <a:p>
            <a:r>
              <a:rPr lang="en-US" b="0" kern="0" dirty="0">
                <a:solidFill>
                  <a:srgbClr val="0000FF"/>
                </a:solidFill>
              </a:rPr>
              <a:t>Office hours: See course webpage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EFCE6E-CD29-7C42-96AD-7F842207F8E2}"/>
              </a:ext>
            </a:extLst>
          </p:cNvPr>
          <p:cNvSpPr txBox="1"/>
          <p:nvPr/>
        </p:nvSpPr>
        <p:spPr>
          <a:xfrm>
            <a:off x="1125691" y="4524330"/>
            <a:ext cx="13580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Junliang</a:t>
            </a:r>
            <a:r>
              <a:rPr lang="zh-CN" altLang="en-US" dirty="0"/>
              <a:t> </a:t>
            </a:r>
            <a:r>
              <a:rPr lang="en-US" altLang="zh-CN" dirty="0"/>
              <a:t>Hu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A0EB90-52C0-F74E-895E-2353B67681F8}"/>
              </a:ext>
            </a:extLst>
          </p:cNvPr>
          <p:cNvSpPr txBox="1"/>
          <p:nvPr/>
        </p:nvSpPr>
        <p:spPr>
          <a:xfrm>
            <a:off x="3841672" y="4524330"/>
            <a:ext cx="1460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Qingyu</a:t>
            </a:r>
            <a:r>
              <a:rPr lang="zh-CN" altLang="en-US" dirty="0"/>
              <a:t> </a:t>
            </a:r>
            <a:r>
              <a:rPr lang="en-US" altLang="zh-CN" dirty="0"/>
              <a:t>Song</a:t>
            </a:r>
          </a:p>
        </p:txBody>
      </p:sp>
      <p:pic>
        <p:nvPicPr>
          <p:cNvPr id="6" name="Content Placeholder 5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B64609A6-5A52-1B49-805B-5D57D10386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11" y="1676400"/>
            <a:ext cx="2552700" cy="2552700"/>
          </a:xfrm>
        </p:spPr>
      </p:pic>
      <p:pic>
        <p:nvPicPr>
          <p:cNvPr id="11" name="Content Placeholder 10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4DE96A5E-E441-EE4F-BA1C-C68F0DBB26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5" t="5056" r="215" b="27193"/>
          <a:stretch/>
        </p:blipFill>
        <p:spPr>
          <a:xfrm>
            <a:off x="3284078" y="1676400"/>
            <a:ext cx="2552400" cy="2552700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44B457D-DCF3-344B-AA7E-A82A1F292CE8}"/>
              </a:ext>
            </a:extLst>
          </p:cNvPr>
          <p:cNvSpPr txBox="1"/>
          <p:nvPr/>
        </p:nvSpPr>
        <p:spPr>
          <a:xfrm>
            <a:off x="6230252" y="4524330"/>
            <a:ext cx="1494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altLang="zh-CN" dirty="0" err="1"/>
              <a:t>Jingze</a:t>
            </a:r>
            <a:r>
              <a:rPr lang="zh-CN" altLang="en-US" dirty="0"/>
              <a:t> </a:t>
            </a:r>
            <a:r>
              <a:rPr lang="en-US" altLang="zh-CN" dirty="0"/>
              <a:t>Zhang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047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Packet switching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Pros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rgbClr val="0000FF"/>
                </a:solidFill>
                <a:ea typeface="ＭＳ Ｐゴシック" charset="0"/>
              </a:rPr>
              <a:t>Efficient</a:t>
            </a:r>
            <a:r>
              <a:rPr lang="en-US" dirty="0">
                <a:ea typeface="ＭＳ Ｐゴシック" charset="0"/>
              </a:rPr>
              <a:t> use of network resources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rgbClr val="0000FF"/>
                </a:solidFill>
                <a:ea typeface="ＭＳ Ｐゴシック" charset="0"/>
              </a:rPr>
              <a:t>Simpler to implement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rgbClr val="0000FF"/>
                </a:solidFill>
                <a:ea typeface="ＭＳ Ｐゴシック" charset="0"/>
              </a:rPr>
              <a:t>Robust: can “route around trouble” </a:t>
            </a:r>
          </a:p>
          <a:p>
            <a:pPr lvl="1">
              <a:spcBef>
                <a:spcPts val="0"/>
              </a:spcBef>
            </a:pPr>
            <a:endParaRPr lang="en-US" dirty="0">
              <a:ea typeface="ＭＳ Ｐゴシック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Cons</a:t>
            </a:r>
          </a:p>
          <a:p>
            <a:pPr lvl="1"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Unpredictable performance</a:t>
            </a:r>
          </a:p>
          <a:p>
            <a:pPr lvl="1"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Requires buffer management and congestion control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615C5-4E23-1944-8F8D-6EDB5CD4F9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8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multiplexing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Allowing more demands than the network can handle</a:t>
            </a:r>
          </a:p>
          <a:p>
            <a:pPr lvl="1"/>
            <a:r>
              <a:rPr lang="en-US" dirty="0"/>
              <a:t>Hoping that not all demands are required at the same time</a:t>
            </a:r>
          </a:p>
          <a:p>
            <a:pPr lvl="1"/>
            <a:r>
              <a:rPr lang="en-US" dirty="0"/>
              <a:t>Results in unpredictability</a:t>
            </a:r>
          </a:p>
          <a:p>
            <a:pPr lvl="1"/>
            <a:r>
              <a:rPr lang="en-US" dirty="0"/>
              <a:t>Works well except for the extreme cases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E51A19-6713-4C45-9CC2-654D3B8F058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8565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MASSIVE Scale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4.6 Billion</a:t>
            </a:r>
            <a:r>
              <a:rPr lang="en-US" dirty="0"/>
              <a:t> users</a:t>
            </a:r>
          </a:p>
          <a:p>
            <a:r>
              <a:rPr lang="en-US" dirty="0">
                <a:solidFill>
                  <a:srgbClr val="0000FF"/>
                </a:solidFill>
              </a:rPr>
              <a:t>&gt;1.8 Billion</a:t>
            </a:r>
            <a:r>
              <a:rPr lang="en-US" dirty="0"/>
              <a:t> websites</a:t>
            </a:r>
          </a:p>
          <a:p>
            <a:r>
              <a:rPr lang="en-US" dirty="0">
                <a:solidFill>
                  <a:srgbClr val="0000FF"/>
                </a:solidFill>
              </a:rPr>
              <a:t>&gt;200 Billion</a:t>
            </a:r>
            <a:r>
              <a:rPr lang="en-US" dirty="0"/>
              <a:t> emails sent per day</a:t>
            </a:r>
          </a:p>
          <a:p>
            <a:r>
              <a:rPr lang="en-US" dirty="0">
                <a:solidFill>
                  <a:srgbClr val="0000FF"/>
                </a:solidFill>
              </a:rPr>
              <a:t>&gt;2.5 Billion</a:t>
            </a:r>
            <a:r>
              <a:rPr lang="en-US" dirty="0"/>
              <a:t> smartphones</a:t>
            </a:r>
          </a:p>
          <a:p>
            <a:r>
              <a:rPr lang="en-US" dirty="0">
                <a:solidFill>
                  <a:srgbClr val="0000FF"/>
                </a:solidFill>
              </a:rPr>
              <a:t>&gt;2.7 Billion</a:t>
            </a:r>
            <a:r>
              <a:rPr lang="en-US" dirty="0"/>
              <a:t> Facebook users </a:t>
            </a:r>
          </a:p>
          <a:p>
            <a:r>
              <a:rPr lang="en-US" dirty="0">
                <a:solidFill>
                  <a:srgbClr val="0000FF"/>
                </a:solidFill>
              </a:rPr>
              <a:t>&gt;1 Billion</a:t>
            </a:r>
            <a:r>
              <a:rPr lang="en-US" dirty="0"/>
              <a:t> hours of YouTube watched per day</a:t>
            </a:r>
          </a:p>
          <a:p>
            <a:r>
              <a:rPr lang="en-US" dirty="0"/>
              <a:t>Routers that switch </a:t>
            </a:r>
            <a:r>
              <a:rPr lang="en-US" dirty="0">
                <a:solidFill>
                  <a:srgbClr val="0000FF"/>
                </a:solidFill>
              </a:rPr>
              <a:t>10 Terabits/second</a:t>
            </a:r>
          </a:p>
          <a:p>
            <a:r>
              <a:rPr lang="en-US" dirty="0"/>
              <a:t>Links that carry </a:t>
            </a:r>
            <a:r>
              <a:rPr lang="en-US" dirty="0">
                <a:solidFill>
                  <a:srgbClr val="0000FF"/>
                </a:solidFill>
              </a:rPr>
              <a:t>100 Gigabits/second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CBBF36-E521-0A48-B3B6-475DE4A917A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2262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we found the right solution?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don’t really know</a:t>
            </a:r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What we do know</a:t>
            </a:r>
          </a:p>
          <a:p>
            <a:pPr lvl="1"/>
            <a:r>
              <a:rPr lang="en-US" dirty="0"/>
              <a:t>The early Internet pioneers came up with a solution that was successful beyond all imagining </a:t>
            </a:r>
          </a:p>
          <a:p>
            <a:pPr lvl="1"/>
            <a:r>
              <a:rPr lang="en-US" dirty="0"/>
              <a:t>Several enduring </a:t>
            </a:r>
            <a:r>
              <a:rPr lang="en-US" dirty="0">
                <a:solidFill>
                  <a:srgbClr val="0000FF"/>
                </a:solidFill>
              </a:rPr>
              <a:t>architectural principles and practices </a:t>
            </a:r>
            <a:r>
              <a:rPr lang="en-US" dirty="0"/>
              <a:t>emerged from their work</a:t>
            </a:r>
          </a:p>
          <a:p>
            <a:endParaRPr lang="en-US" dirty="0"/>
          </a:p>
          <a:p>
            <a:r>
              <a:rPr lang="en-US" dirty="0"/>
              <a:t>Still, it is just one design with many questions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520AF2-1B44-2E43-80DB-4F0CBE674EF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5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 is a lesson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x-none" dirty="0">
                <a:solidFill>
                  <a:srgbClr val="000000"/>
                </a:solidFill>
              </a:rPr>
              <a:t>In how to reason through the design of a </a:t>
            </a:r>
            <a:r>
              <a:rPr lang="en-US" altLang="x-none" u="sng" dirty="0">
                <a:solidFill>
                  <a:srgbClr val="000000"/>
                </a:solidFill>
              </a:rPr>
              <a:t>very</a:t>
            </a:r>
            <a:r>
              <a:rPr lang="en-US" altLang="x-none" dirty="0">
                <a:solidFill>
                  <a:srgbClr val="000000"/>
                </a:solidFill>
              </a:rPr>
              <a:t> complex system</a:t>
            </a:r>
          </a:p>
          <a:p>
            <a:pPr lvl="1" eaLnBrk="1" hangingPunct="1"/>
            <a:r>
              <a:rPr lang="en-US" altLang="x-none" dirty="0">
                <a:solidFill>
                  <a:srgbClr val="0000FF"/>
                </a:solidFill>
              </a:rPr>
              <a:t>What are our goals and constraints?</a:t>
            </a:r>
          </a:p>
          <a:p>
            <a:pPr lvl="1" eaLnBrk="1" hangingPunct="1"/>
            <a:r>
              <a:rPr lang="en-US" altLang="x-none" dirty="0">
                <a:solidFill>
                  <a:srgbClr val="0000FF"/>
                </a:solidFill>
              </a:rPr>
              <a:t>What</a:t>
            </a:r>
            <a:r>
              <a:rPr lang="en-US" altLang="en-US" dirty="0">
                <a:solidFill>
                  <a:srgbClr val="0000FF"/>
                </a:solidFill>
              </a:rPr>
              <a:t>’</a:t>
            </a:r>
            <a:r>
              <a:rPr lang="en-US" altLang="x-none" dirty="0">
                <a:solidFill>
                  <a:srgbClr val="0000FF"/>
                </a:solidFill>
              </a:rPr>
              <a:t>s the right prioritization of goals?</a:t>
            </a:r>
          </a:p>
          <a:p>
            <a:pPr lvl="1" eaLnBrk="1" hangingPunct="1"/>
            <a:r>
              <a:rPr lang="en-US" altLang="x-none" dirty="0">
                <a:solidFill>
                  <a:srgbClr val="0000FF"/>
                </a:solidFill>
              </a:rPr>
              <a:t>How do we decompose a problem? </a:t>
            </a:r>
          </a:p>
          <a:p>
            <a:pPr lvl="1" eaLnBrk="1" hangingPunct="1"/>
            <a:r>
              <a:rPr lang="en-US" altLang="x-none" dirty="0">
                <a:solidFill>
                  <a:srgbClr val="0000FF"/>
                </a:solidFill>
              </a:rPr>
              <a:t>Who does what? How?</a:t>
            </a:r>
          </a:p>
          <a:p>
            <a:pPr lvl="1" eaLnBrk="1" hangingPunct="1"/>
            <a:r>
              <a:rPr lang="en-US" altLang="x-none" dirty="0">
                <a:solidFill>
                  <a:srgbClr val="0000FF"/>
                </a:solidFill>
              </a:rPr>
              <a:t>What are the interfaces between components?</a:t>
            </a:r>
          </a:p>
          <a:p>
            <a:pPr lvl="1" eaLnBrk="1" hangingPunct="1"/>
            <a:r>
              <a:rPr lang="en-US" altLang="x-none" dirty="0">
                <a:solidFill>
                  <a:srgbClr val="0000FF"/>
                </a:solidFill>
              </a:rPr>
              <a:t>What are the tradeoffs between design options?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E52B61-E124-1E4F-953A-0A2B2E2917E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3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5-minute break!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DBA46A-FB64-9C48-B6E5-5C8E969FF95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81F2EB77-FB6C-2244-A076-ADF097535D48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3442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evaluate a network?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205AA3-2D9E-7E47-895B-199E73959CF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81F2EB77-FB6C-2244-A076-ADF097535D48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533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metrics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Delay</a:t>
            </a:r>
          </a:p>
          <a:p>
            <a:r>
              <a:rPr lang="en-US" dirty="0"/>
              <a:t>Loss </a:t>
            </a:r>
          </a:p>
          <a:p>
            <a:r>
              <a:rPr lang="en-US" dirty="0"/>
              <a:t>Throughput</a:t>
            </a:r>
          </a:p>
          <a:p>
            <a:pPr marL="222987" indent="0">
              <a:buNone/>
            </a:pPr>
            <a:r>
              <a:rPr lang="en-US" i="1" dirty="0">
                <a:solidFill>
                  <a:srgbClr val="800080"/>
                </a:solidFill>
              </a:rPr>
              <a:t>		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A51501-78F7-4344-AD3B-09FB951CAE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8098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does it take to send a packet from its source to destination?</a:t>
            </a:r>
          </a:p>
          <a:p>
            <a:pPr marL="222987" indent="0">
              <a:buNone/>
            </a:pPr>
            <a:r>
              <a:rPr lang="en-US" dirty="0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42CC73-DA19-B74C-BBC1-93B0D9311A7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7626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Consists of four components</a:t>
            </a:r>
          </a:p>
          <a:p>
            <a:pPr lvl="1"/>
            <a:r>
              <a:rPr lang="en-US" dirty="0"/>
              <a:t>Transmission delay</a:t>
            </a:r>
          </a:p>
          <a:p>
            <a:pPr lvl="1"/>
            <a:r>
              <a:rPr lang="en-US" dirty="0"/>
              <a:t>Propagation delay</a:t>
            </a:r>
          </a:p>
          <a:p>
            <a:pPr lvl="1"/>
            <a:r>
              <a:rPr lang="en-US" dirty="0"/>
              <a:t>Queuing delay</a:t>
            </a:r>
          </a:p>
          <a:p>
            <a:pPr lvl="1"/>
            <a:r>
              <a:rPr lang="en-US" dirty="0"/>
              <a:t>Processing delay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3C01394-78BE-9749-B8F9-0D70B4CB050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4" name="Right Brace 3"/>
          <p:cNvSpPr/>
          <p:nvPr/>
        </p:nvSpPr>
        <p:spPr>
          <a:xfrm>
            <a:off x="4464810" y="2112577"/>
            <a:ext cx="368524" cy="935423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87" tIns="32143" rIns="64287" bIns="32143" numCol="1" spcCol="38096" rtlCol="0" anchor="t">
            <a:noAutofit/>
          </a:bodyPr>
          <a:lstStyle/>
          <a:p>
            <a:pPr defTabSz="642849" latinLnBrk="1" hangingPunct="0"/>
            <a:endParaRPr lang="en-US" sz="2400">
              <a:solidFill>
                <a:schemeClr val="accent2"/>
              </a:solidFill>
              <a:ea typeface="Arial" charset="0"/>
              <a:cs typeface="Arial" charset="0"/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4464810" y="3048000"/>
            <a:ext cx="368524" cy="935423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87" tIns="32143" rIns="64287" bIns="32143" numCol="1" spcCol="38096" rtlCol="0" anchor="t">
            <a:noAutofit/>
          </a:bodyPr>
          <a:lstStyle/>
          <a:p>
            <a:pPr defTabSz="642849" latinLnBrk="1" hangingPunct="0"/>
            <a:endParaRPr lang="en-US" sz="2400">
              <a:solidFill>
                <a:schemeClr val="accent2"/>
              </a:solidFill>
              <a:ea typeface="Arial" charset="0"/>
              <a:cs typeface="Arial" charset="0"/>
            </a:endParaRPr>
          </a:p>
        </p:txBody>
      </p:sp>
      <p:sp>
        <p:nvSpPr>
          <p:cNvPr id="6" name="Shape 1261"/>
          <p:cNvSpPr/>
          <p:nvPr/>
        </p:nvSpPr>
        <p:spPr>
          <a:xfrm>
            <a:off x="5002085" y="2300725"/>
            <a:ext cx="2931804" cy="441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due to link properties</a:t>
            </a:r>
            <a:endParaRPr sz="2400" dirty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Shape 1261"/>
          <p:cNvSpPr/>
          <p:nvPr/>
        </p:nvSpPr>
        <p:spPr>
          <a:xfrm>
            <a:off x="4942064" y="3061272"/>
            <a:ext cx="3008043" cy="810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due to traffic mix and </a:t>
            </a:r>
          </a:p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switch internals</a:t>
            </a:r>
            <a:endParaRPr sz="2400" dirty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05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US" altLang="zh-CN" dirty="0"/>
              <a:t>ong</a:t>
            </a:r>
            <a:r>
              <a:rPr lang="zh-CN" altLang="en-US" dirty="0"/>
              <a:t> </a:t>
            </a:r>
            <a:r>
              <a:rPr lang="en-US" altLang="zh-CN" dirty="0"/>
              <a:t>Xu,</a:t>
            </a:r>
            <a:r>
              <a:rPr lang="zh-CN" altLang="en-US" dirty="0"/>
              <a:t> </a:t>
            </a:r>
            <a:r>
              <a:rPr lang="en-US" altLang="zh-CN" dirty="0"/>
              <a:t>Henry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@</a:t>
            </a:r>
            <a:r>
              <a:rPr lang="en-US" altLang="zh-CN" sz="2400" dirty="0"/>
              <a:t>CUHK</a:t>
            </a:r>
            <a:r>
              <a:rPr lang="en-US" sz="2400" dirty="0"/>
              <a:t> since 20</a:t>
            </a:r>
            <a:r>
              <a:rPr lang="en-US" altLang="zh-CN" sz="2400" dirty="0"/>
              <a:t>20;</a:t>
            </a:r>
            <a:r>
              <a:rPr lang="zh-CN" altLang="en-US" sz="2400" dirty="0"/>
              <a:t> </a:t>
            </a:r>
            <a:r>
              <a:rPr lang="en-US" altLang="zh-CN" sz="2400" dirty="0"/>
              <a:t>@</a:t>
            </a:r>
            <a:r>
              <a:rPr lang="en-US" altLang="zh-CN" sz="2400" dirty="0" err="1"/>
              <a:t>CityU</a:t>
            </a:r>
            <a:r>
              <a:rPr lang="zh-CN" altLang="en-US" sz="2400" dirty="0"/>
              <a:t> </a:t>
            </a:r>
            <a:r>
              <a:rPr lang="en-US" altLang="zh-CN" sz="2400" dirty="0"/>
              <a:t>since</a:t>
            </a:r>
            <a:r>
              <a:rPr lang="zh-CN" altLang="en-US" sz="2400" dirty="0"/>
              <a:t> </a:t>
            </a:r>
            <a:r>
              <a:rPr lang="en-US" altLang="zh-CN" sz="2400" dirty="0"/>
              <a:t>2013</a:t>
            </a:r>
          </a:p>
          <a:p>
            <a:r>
              <a:rPr lang="en-US" altLang="zh-CN" sz="2400" dirty="0" err="1"/>
              <a:t>Undergrad@CUHK</a:t>
            </a:r>
            <a:r>
              <a:rPr lang="zh-CN" altLang="en-US" sz="2400" dirty="0"/>
              <a:t> </a:t>
            </a:r>
            <a:r>
              <a:rPr lang="en-US" altLang="zh-CN" sz="2400" dirty="0"/>
              <a:t>2003–2007,</a:t>
            </a:r>
            <a:r>
              <a:rPr lang="zh-CN" altLang="en-US" sz="2400" dirty="0"/>
              <a:t> </a:t>
            </a:r>
            <a:r>
              <a:rPr lang="en-US" altLang="zh-CN" sz="2400" dirty="0"/>
              <a:t>NA</a:t>
            </a:r>
            <a:r>
              <a:rPr lang="zh-CN" altLang="en-US" sz="2400" dirty="0"/>
              <a:t> </a:t>
            </a:r>
            <a:r>
              <a:rPr lang="en-US" altLang="zh-CN" sz="2400" dirty="0"/>
              <a:t>college</a:t>
            </a:r>
            <a:endParaRPr lang="en-US" sz="2400" dirty="0"/>
          </a:p>
          <a:p>
            <a:r>
              <a:rPr lang="en-US" sz="2400" dirty="0"/>
              <a:t>Research: </a:t>
            </a:r>
            <a:r>
              <a:rPr lang="en-US" altLang="zh-CN" sz="2400" dirty="0"/>
              <a:t>Computer</a:t>
            </a:r>
            <a:r>
              <a:rPr lang="zh-CN" altLang="en-US" sz="2400" dirty="0"/>
              <a:t> </a:t>
            </a:r>
            <a:r>
              <a:rPr lang="en-US" altLang="zh-CN" sz="2400" dirty="0"/>
              <a:t>networks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systems</a:t>
            </a:r>
            <a:endParaRPr lang="en-US" sz="2400" dirty="0"/>
          </a:p>
          <a:p>
            <a:pPr lvl="1"/>
            <a:r>
              <a:rPr lang="en-US" sz="2000" dirty="0">
                <a:hlinkClick r:id="rId2"/>
              </a:rPr>
              <a:t>https://henryhxu.github.io/</a:t>
            </a:r>
            <a:endParaRPr lang="en-US" sz="2000" dirty="0"/>
          </a:p>
          <a:p>
            <a:endParaRPr lang="en-US" dirty="0"/>
          </a:p>
          <a:p>
            <a:r>
              <a:rPr lang="en-US" sz="2400" dirty="0">
                <a:solidFill>
                  <a:schemeClr val="accent6"/>
                </a:solidFill>
              </a:rPr>
              <a:t>Office hours: </a:t>
            </a:r>
            <a:r>
              <a:rPr lang="en-US" altLang="zh-CN" sz="2400" dirty="0">
                <a:solidFill>
                  <a:schemeClr val="accent6"/>
                </a:solidFill>
              </a:rPr>
              <a:t>Tuesdays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altLang="zh-CN" sz="2400" dirty="0">
                <a:solidFill>
                  <a:schemeClr val="accent6"/>
                </a:solidFill>
              </a:rPr>
              <a:t>1</a:t>
            </a:r>
            <a:r>
              <a:rPr lang="en-US" sz="2400" dirty="0">
                <a:solidFill>
                  <a:schemeClr val="accent6"/>
                </a:solidFill>
              </a:rPr>
              <a:t>PM–</a:t>
            </a:r>
            <a:r>
              <a:rPr lang="en-US" altLang="zh-CN" sz="2400" dirty="0">
                <a:solidFill>
                  <a:schemeClr val="accent6"/>
                </a:solidFill>
              </a:rPr>
              <a:t>3</a:t>
            </a:r>
            <a:r>
              <a:rPr lang="en-US" sz="2400" dirty="0">
                <a:solidFill>
                  <a:schemeClr val="accent6"/>
                </a:solidFill>
              </a:rPr>
              <a:t>PM (</a:t>
            </a:r>
            <a:r>
              <a:rPr lang="en-US" altLang="zh-CN" sz="2400" dirty="0">
                <a:solidFill>
                  <a:schemeClr val="accent6"/>
                </a:solidFill>
              </a:rPr>
              <a:t>can</a:t>
            </a:r>
            <a:r>
              <a:rPr lang="zh-CN" altLang="en-US" sz="2400" dirty="0">
                <a:solidFill>
                  <a:schemeClr val="accent6"/>
                </a:solidFill>
              </a:rPr>
              <a:t> </a:t>
            </a:r>
            <a:r>
              <a:rPr lang="en-US" altLang="zh-CN" sz="2400" dirty="0">
                <a:solidFill>
                  <a:schemeClr val="accent6"/>
                </a:solidFill>
              </a:rPr>
              <a:t>be</a:t>
            </a:r>
            <a:r>
              <a:rPr lang="zh-CN" altLang="en-US" sz="2400" dirty="0">
                <a:solidFill>
                  <a:schemeClr val="accent6"/>
                </a:solidFill>
              </a:rPr>
              <a:t> </a:t>
            </a:r>
            <a:r>
              <a:rPr lang="en-US" sz="2400" dirty="0">
                <a:solidFill>
                  <a:schemeClr val="accent6"/>
                </a:solidFill>
              </a:rPr>
              <a:t>virtual)</a:t>
            </a:r>
            <a:endParaRPr lang="en-US" sz="2400" b="1" dirty="0">
              <a:solidFill>
                <a:schemeClr val="accent6"/>
              </a:solidFill>
            </a:endParaRPr>
          </a:p>
          <a:p>
            <a:pPr lvl="1"/>
            <a:r>
              <a:rPr lang="en-US" altLang="zh-CN" dirty="0"/>
              <a:t>B</a:t>
            </a:r>
            <a:r>
              <a:rPr lang="en-US" dirty="0"/>
              <a:t>y appointment (via </a:t>
            </a:r>
            <a:r>
              <a:rPr lang="en-US" altLang="zh-CN" dirty="0"/>
              <a:t>Piazza</a:t>
            </a:r>
            <a:r>
              <a:rPr lang="zh-CN" altLang="en-US" dirty="0"/>
              <a:t> </a:t>
            </a:r>
            <a:r>
              <a:rPr lang="en-US" altLang="zh-CN" dirty="0"/>
              <a:t>private</a:t>
            </a:r>
            <a:r>
              <a:rPr lang="zh-CN" altLang="en-US" dirty="0"/>
              <a:t> </a:t>
            </a:r>
            <a:r>
              <a:rPr lang="en-US" altLang="zh-CN" dirty="0"/>
              <a:t>messages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No office hours this week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747FA-5D3F-484B-84FB-AD04074C08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32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network link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Link bandwidth  </a:t>
            </a:r>
          </a:p>
          <a:p>
            <a:pPr lvl="1"/>
            <a:r>
              <a:rPr lang="en-US" sz="2000" dirty="0"/>
              <a:t>Number of bits sent/received per unit time (bits/sec or bps)</a:t>
            </a:r>
          </a:p>
          <a:p>
            <a:r>
              <a:rPr lang="en-US" sz="2400" dirty="0"/>
              <a:t>Propagation delay </a:t>
            </a:r>
          </a:p>
          <a:p>
            <a:pPr lvl="1"/>
            <a:r>
              <a:rPr lang="en-US" sz="2000" dirty="0"/>
              <a:t>Time for one bit to move through the link (seconds)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023DE3-42BA-3042-9980-7128C937BCA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7240592" y="1998663"/>
            <a:ext cx="422275" cy="69215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782888" y="1992313"/>
            <a:ext cx="4608512" cy="69215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2632079" y="1998663"/>
            <a:ext cx="422275" cy="69215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047563" y="2139952"/>
            <a:ext cx="1467037" cy="400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>
            <a:spAutoFit/>
          </a:bodyPr>
          <a:lstStyle/>
          <a:p>
            <a:pPr algn="r" defTabSz="914259">
              <a:defRPr/>
            </a:pPr>
            <a:r>
              <a:rPr lang="en-US" sz="2000" dirty="0">
                <a:solidFill>
                  <a:srgbClr val="000000"/>
                </a:solidFill>
                <a:ea typeface="Arial" charset="0"/>
                <a:cs typeface="Arial" charset="0"/>
              </a:rPr>
              <a:t>bandwidth</a:t>
            </a:r>
          </a:p>
        </p:txBody>
      </p:sp>
      <p:sp>
        <p:nvSpPr>
          <p:cNvPr id="9" name="AutoShape 8"/>
          <p:cNvSpPr>
            <a:spLocks/>
          </p:cNvSpPr>
          <p:nvPr/>
        </p:nvSpPr>
        <p:spPr bwMode="auto">
          <a:xfrm>
            <a:off x="2571750" y="1998663"/>
            <a:ext cx="95250" cy="692150"/>
          </a:xfrm>
          <a:prstGeom prst="leftBracket">
            <a:avLst>
              <a:gd name="adj" fmla="val 60556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" name="AutoShape 9"/>
          <p:cNvSpPr>
            <a:spLocks/>
          </p:cNvSpPr>
          <p:nvPr/>
        </p:nvSpPr>
        <p:spPr bwMode="auto">
          <a:xfrm rot="16200000">
            <a:off x="5084763" y="554041"/>
            <a:ext cx="192088" cy="4570413"/>
          </a:xfrm>
          <a:prstGeom prst="leftBracket">
            <a:avLst>
              <a:gd name="adj" fmla="val 198278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3502266" y="2876551"/>
            <a:ext cx="2407999" cy="400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>
            <a:spAutoFit/>
          </a:bodyPr>
          <a:lstStyle/>
          <a:p>
            <a:pPr algn="r" defTabSz="914259">
              <a:defRPr/>
            </a:pPr>
            <a:r>
              <a:rPr lang="en-US" sz="2000" dirty="0">
                <a:solidFill>
                  <a:srgbClr val="000000"/>
                </a:solidFill>
                <a:ea typeface="Arial" charset="0"/>
                <a:cs typeface="Arial" charset="0"/>
              </a:rPr>
              <a:t>Propagation delay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3692784" y="2152270"/>
            <a:ext cx="2406397" cy="400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>
            <a:spAutoFit/>
          </a:bodyPr>
          <a:lstStyle/>
          <a:p>
            <a:pPr algn="r" defTabSz="914259">
              <a:defRPr/>
            </a:pPr>
            <a:r>
              <a:rPr lang="en-US" sz="2000" dirty="0">
                <a:solidFill>
                  <a:schemeClr val="accent3"/>
                </a:solidFill>
                <a:ea typeface="Arial" charset="0"/>
                <a:cs typeface="Arial" charset="0"/>
              </a:rPr>
              <a:t>delay x bandwidth</a:t>
            </a:r>
          </a:p>
        </p:txBody>
      </p:sp>
    </p:spTree>
    <p:extLst>
      <p:ext uri="{BB962C8B-B14F-4D97-AF65-F5344CB8AC3E}">
        <p14:creationId xmlns:p14="http://schemas.microsoft.com/office/powerpoint/2010/main" val="196182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/>
      <p:bldP spid="1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Transmission delay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does it take to push all the bits of a packet into a link?</a:t>
            </a:r>
          </a:p>
          <a:p>
            <a:r>
              <a:rPr lang="en-US" dirty="0"/>
              <a:t>Packet size / Transmission rate of the link</a:t>
            </a:r>
          </a:p>
          <a:p>
            <a:pPr lvl="1"/>
            <a:r>
              <a:rPr lang="en-US" dirty="0"/>
              <a:t>E.g., 1000 bits / 100 Mbits per sec = 10</a:t>
            </a:r>
            <a:r>
              <a:rPr lang="en-US" baseline="30000" dirty="0"/>
              <a:t>-5</a:t>
            </a:r>
            <a:r>
              <a:rPr lang="en-US" dirty="0"/>
              <a:t> sec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5AE965-28BA-4A4A-A8AC-3939EC9DD81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600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Propagation delay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does it take to move one bit from one end of a link to the other?</a:t>
            </a:r>
          </a:p>
          <a:p>
            <a:r>
              <a:rPr lang="en-US" dirty="0"/>
              <a:t>Link length / Propagation speed of link </a:t>
            </a:r>
          </a:p>
          <a:p>
            <a:pPr lvl="1"/>
            <a:r>
              <a:rPr lang="en-US" dirty="0"/>
              <a:t>E.g., 30 kilometers / </a:t>
            </a:r>
            <a:r>
              <a:rPr lang="en-US" dirty="0">
                <a:solidFill>
                  <a:srgbClr val="0000FF"/>
                </a:solidFill>
              </a:rPr>
              <a:t>3*10</a:t>
            </a:r>
            <a:r>
              <a:rPr lang="en-US" baseline="30000" dirty="0">
                <a:solidFill>
                  <a:srgbClr val="0000FF"/>
                </a:solidFill>
              </a:rPr>
              <a:t>8</a:t>
            </a:r>
            <a:r>
              <a:rPr lang="en-US" dirty="0">
                <a:solidFill>
                  <a:srgbClr val="0000FF"/>
                </a:solidFill>
              </a:rPr>
              <a:t> meters per sec</a:t>
            </a:r>
            <a:r>
              <a:rPr lang="en-US" dirty="0"/>
              <a:t> = 10</a:t>
            </a:r>
            <a:r>
              <a:rPr lang="en-US" baseline="30000" dirty="0"/>
              <a:t>-4</a:t>
            </a:r>
            <a:r>
              <a:rPr lang="en-US" dirty="0"/>
              <a:t> sec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0193C5-A582-484B-9136-ED4FC944356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498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398588" y="3124201"/>
            <a:ext cx="1077507" cy="49486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</a:bodyPr>
          <a:lstStyle/>
          <a:p>
            <a:pPr defTabSz="914259">
              <a:lnSpc>
                <a:spcPct val="120000"/>
              </a:lnSpc>
              <a:defRPr/>
            </a:pPr>
            <a:r>
              <a:rPr lang="en-US" sz="2180" dirty="0">
                <a:solidFill>
                  <a:srgbClr val="000000"/>
                </a:solidFill>
                <a:latin typeface="Arial"/>
              </a:rPr>
              <a:t>time=0</a:t>
            </a:r>
          </a:p>
        </p:txBody>
      </p:sp>
      <p:pic>
        <p:nvPicPr>
          <p:cNvPr id="2253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8775" y="2146300"/>
            <a:ext cx="64922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61175" y="2146300"/>
            <a:ext cx="64922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533" name="Straight Connector 6"/>
          <p:cNvCxnSpPr>
            <a:cxnSpLocks noChangeShapeType="1"/>
            <a:stCxn id="22531" idx="3"/>
            <a:endCxn id="22532" idx="1"/>
          </p:cNvCxnSpPr>
          <p:nvPr/>
        </p:nvCxnSpPr>
        <p:spPr bwMode="auto">
          <a:xfrm>
            <a:off x="3048000" y="2466340"/>
            <a:ext cx="331317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2534" name="TextBox 1"/>
          <p:cNvSpPr txBox="1">
            <a:spLocks noChangeArrowheads="1"/>
          </p:cNvSpPr>
          <p:nvPr/>
        </p:nvSpPr>
        <p:spPr bwMode="auto">
          <a:xfrm>
            <a:off x="2659660" y="1765304"/>
            <a:ext cx="401040" cy="52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4" tIns="45712" rIns="91424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259" eaLnBrk="1" hangingPunct="1"/>
            <a:r>
              <a:rPr lang="en-US" sz="2812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2535" name="TextBox 12"/>
          <p:cNvSpPr txBox="1">
            <a:spLocks noChangeArrowheads="1"/>
          </p:cNvSpPr>
          <p:nvPr/>
        </p:nvSpPr>
        <p:spPr bwMode="auto">
          <a:xfrm>
            <a:off x="6317260" y="1765304"/>
            <a:ext cx="401040" cy="52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4" tIns="45712" rIns="91424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259" eaLnBrk="1" hangingPunct="1"/>
            <a:r>
              <a:rPr lang="en-US" sz="2812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1" name="AutoShape 17"/>
          <p:cNvSpPr>
            <a:spLocks noChangeArrowheads="1"/>
          </p:cNvSpPr>
          <p:nvPr/>
        </p:nvSpPr>
        <p:spPr bwMode="auto">
          <a:xfrm rot="5400000">
            <a:off x="3990182" y="2161382"/>
            <a:ext cx="1392237" cy="3886200"/>
          </a:xfrm>
          <a:prstGeom prst="parallelogram">
            <a:avLst>
              <a:gd name="adj" fmla="val 25000"/>
            </a:avLst>
          </a:prstGeom>
          <a:solidFill>
            <a:schemeClr val="tx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82792" tIns="0" rIns="91389" bIns="45698" anchor="ctr"/>
          <a:lstStyle/>
          <a:p>
            <a:pPr defTabSz="914259">
              <a:spcBef>
                <a:spcPts val="1000"/>
              </a:spcBef>
              <a:spcAft>
                <a:spcPts val="1000"/>
              </a:spcAft>
            </a:pPr>
            <a:r>
              <a:rPr lang="en-US" altLang="zh-TW" sz="1406">
                <a:solidFill>
                  <a:srgbClr val="000000"/>
                </a:solidFill>
                <a:ea typeface="PMingLiU" charset="0"/>
                <a:cs typeface="PMingLiU" charset="0"/>
              </a:rPr>
              <a:t>100Byte packet</a:t>
            </a:r>
          </a:p>
        </p:txBody>
      </p:sp>
      <p:grpSp>
        <p:nvGrpSpPr>
          <p:cNvPr id="34" name="Group 33"/>
          <p:cNvGrpSpPr>
            <a:grpSpLocks/>
          </p:cNvGrpSpPr>
          <p:nvPr/>
        </p:nvGrpSpPr>
        <p:grpSpPr bwMode="auto">
          <a:xfrm>
            <a:off x="2743200" y="3048004"/>
            <a:ext cx="3886200" cy="3508375"/>
            <a:chOff x="2743200" y="3048000"/>
            <a:chExt cx="3886200" cy="3508375"/>
          </a:xfrm>
        </p:grpSpPr>
        <p:sp>
          <p:nvSpPr>
            <p:cNvPr id="22556" name="Line 18"/>
            <p:cNvSpPr>
              <a:spLocks noChangeShapeType="1"/>
            </p:cNvSpPr>
            <p:nvPr/>
          </p:nvSpPr>
          <p:spPr bwMode="auto">
            <a:xfrm>
              <a:off x="2743200" y="3048000"/>
              <a:ext cx="0" cy="3508375"/>
            </a:xfrm>
            <a:prstGeom prst="line">
              <a:avLst/>
            </a:prstGeom>
            <a:noFill/>
            <a:ln w="3810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lIns="64289" tIns="32145" rIns="64289" bIns="32145" anchor="ctr"/>
            <a:lstStyle/>
            <a:p>
              <a:pPr algn="r" defTabSz="914259"/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22557" name="Line 18"/>
            <p:cNvSpPr>
              <a:spLocks noChangeShapeType="1"/>
            </p:cNvSpPr>
            <p:nvPr/>
          </p:nvSpPr>
          <p:spPr bwMode="auto">
            <a:xfrm>
              <a:off x="6629400" y="3048000"/>
              <a:ext cx="0" cy="3508375"/>
            </a:xfrm>
            <a:prstGeom prst="line">
              <a:avLst/>
            </a:prstGeom>
            <a:noFill/>
            <a:ln w="3810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lIns="64289" tIns="32145" rIns="64289" bIns="32145" anchor="ctr"/>
            <a:lstStyle/>
            <a:p>
              <a:pPr algn="r" defTabSz="914259"/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273313" y="5105396"/>
              <a:ext cx="832087" cy="42780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defTabSz="914259">
                <a:defRPr/>
              </a:pPr>
              <a:r>
                <a:rPr lang="en-US" sz="2180" dirty="0">
                  <a:solidFill>
                    <a:srgbClr val="000090"/>
                  </a:solidFill>
                  <a:latin typeface="Arial"/>
                </a:rPr>
                <a:t>Time</a:t>
              </a:r>
            </a:p>
          </p:txBody>
        </p:sp>
        <p:cxnSp>
          <p:nvCxnSpPr>
            <p:cNvPr id="22559" name="Straight Arrow Connector 4"/>
            <p:cNvCxnSpPr>
              <a:cxnSpLocks noChangeShapeType="1"/>
            </p:cNvCxnSpPr>
            <p:nvPr/>
          </p:nvCxnSpPr>
          <p:spPr bwMode="auto">
            <a:xfrm>
              <a:off x="4683685" y="5586408"/>
              <a:ext cx="0" cy="609600"/>
            </a:xfrm>
            <a:prstGeom prst="straightConnector1">
              <a:avLst/>
            </a:prstGeom>
            <a:noFill/>
            <a:ln w="9525">
              <a:solidFill>
                <a:srgbClr val="00009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2" name="TextBox 21"/>
          <p:cNvSpPr txBox="1"/>
          <p:nvPr/>
        </p:nvSpPr>
        <p:spPr>
          <a:xfrm>
            <a:off x="3810001" y="2010670"/>
            <a:ext cx="1721914" cy="427730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</a:bodyPr>
          <a:lstStyle/>
          <a:p>
            <a:pPr defTabSz="914259">
              <a:lnSpc>
                <a:spcPct val="120000"/>
              </a:lnSpc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1Mbps, 1ms </a:t>
            </a:r>
          </a:p>
        </p:txBody>
      </p:sp>
      <p:sp>
        <p:nvSpPr>
          <p:cNvPr id="32" name="Line 14"/>
          <p:cNvSpPr>
            <a:spLocks noChangeShapeType="1"/>
          </p:cNvSpPr>
          <p:nvPr/>
        </p:nvSpPr>
        <p:spPr bwMode="auto">
          <a:xfrm>
            <a:off x="2743200" y="3429001"/>
            <a:ext cx="3886200" cy="3476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274685" tIns="45779" rIns="91555" bIns="228904" anchor="ctr"/>
          <a:lstStyle/>
          <a:p>
            <a:pPr algn="r" defTabSz="914259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grpSp>
        <p:nvGrpSpPr>
          <p:cNvPr id="31" name="Group 30"/>
          <p:cNvGrpSpPr>
            <a:grpSpLocks/>
          </p:cNvGrpSpPr>
          <p:nvPr/>
        </p:nvGrpSpPr>
        <p:grpSpPr bwMode="auto">
          <a:xfrm>
            <a:off x="304800" y="3200400"/>
            <a:ext cx="2438400" cy="914400"/>
            <a:chOff x="304800" y="3200400"/>
            <a:chExt cx="2438400" cy="914400"/>
          </a:xfrm>
        </p:grpSpPr>
        <p:sp>
          <p:nvSpPr>
            <p:cNvPr id="22554" name="Rounded Rectangle 18"/>
            <p:cNvSpPr>
              <a:spLocks noChangeArrowheads="1"/>
            </p:cNvSpPr>
            <p:nvPr/>
          </p:nvSpPr>
          <p:spPr bwMode="auto">
            <a:xfrm>
              <a:off x="304800" y="3200400"/>
              <a:ext cx="2057400" cy="914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Time to transmit </a:t>
              </a:r>
              <a:br>
                <a:rPr lang="en-US" sz="1969">
                  <a:solidFill>
                    <a:srgbClr val="0000FF"/>
                  </a:solidFill>
                  <a:cs typeface="Arial" charset="0"/>
                </a:rPr>
              </a:b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one bit = 1/10</a:t>
              </a:r>
              <a:r>
                <a:rPr lang="en-US" sz="1969" baseline="30000">
                  <a:solidFill>
                    <a:srgbClr val="0000FF"/>
                  </a:solidFill>
                  <a:cs typeface="Arial" charset="0"/>
                </a:rPr>
                <a:t>6</a:t>
              </a: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s</a:t>
              </a:r>
            </a:p>
          </p:txBody>
        </p:sp>
        <p:cxnSp>
          <p:nvCxnSpPr>
            <p:cNvPr id="22555" name="Straight Arrow Connector 26"/>
            <p:cNvCxnSpPr>
              <a:cxnSpLocks noChangeShapeType="1"/>
            </p:cNvCxnSpPr>
            <p:nvPr/>
          </p:nvCxnSpPr>
          <p:spPr bwMode="auto">
            <a:xfrm>
              <a:off x="2362200" y="342900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7" name="Group 36"/>
          <p:cNvGrpSpPr>
            <a:grpSpLocks/>
          </p:cNvGrpSpPr>
          <p:nvPr/>
        </p:nvGrpSpPr>
        <p:grpSpPr bwMode="auto">
          <a:xfrm>
            <a:off x="0" y="3429000"/>
            <a:ext cx="2743200" cy="1219200"/>
            <a:chOff x="0" y="3581400"/>
            <a:chExt cx="2743200" cy="1219200"/>
          </a:xfrm>
        </p:grpSpPr>
        <p:sp>
          <p:nvSpPr>
            <p:cNvPr id="22552" name="Rounded Rectangle 32"/>
            <p:cNvSpPr>
              <a:spLocks noChangeArrowheads="1"/>
            </p:cNvSpPr>
            <p:nvPr/>
          </p:nvSpPr>
          <p:spPr bwMode="auto">
            <a:xfrm>
              <a:off x="0" y="3886200"/>
              <a:ext cx="2438400" cy="914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Time to transmit </a:t>
              </a:r>
              <a:br>
                <a:rPr lang="en-US" sz="1969">
                  <a:solidFill>
                    <a:srgbClr val="0000FF"/>
                  </a:solidFill>
                  <a:cs typeface="Arial" charset="0"/>
                </a:rPr>
              </a:b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800 bits=800x1/10</a:t>
              </a:r>
              <a:r>
                <a:rPr lang="en-US" sz="1969" baseline="30000">
                  <a:solidFill>
                    <a:srgbClr val="0000FF"/>
                  </a:solidFill>
                  <a:cs typeface="Arial" charset="0"/>
                </a:rPr>
                <a:t>6</a:t>
              </a: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s</a:t>
              </a:r>
            </a:p>
          </p:txBody>
        </p:sp>
        <p:sp>
          <p:nvSpPr>
            <p:cNvPr id="22553" name="Left Brace 25"/>
            <p:cNvSpPr>
              <a:spLocks/>
            </p:cNvSpPr>
            <p:nvPr/>
          </p:nvSpPr>
          <p:spPr bwMode="auto">
            <a:xfrm>
              <a:off x="2362200" y="3581400"/>
              <a:ext cx="381000" cy="990600"/>
            </a:xfrm>
            <a:prstGeom prst="leftBrace">
              <a:avLst>
                <a:gd name="adj1" fmla="val 833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259"/>
              <a:endParaRPr lang="en-US" sz="1969">
                <a:solidFill>
                  <a:srgbClr val="0000FF"/>
                </a:solidFill>
                <a:latin typeface="Courier New" charset="0"/>
              </a:endParaRPr>
            </a:p>
          </p:txBody>
        </p:sp>
      </p:grpSp>
      <p:grpSp>
        <p:nvGrpSpPr>
          <p:cNvPr id="36" name="Group 35"/>
          <p:cNvGrpSpPr>
            <a:grpSpLocks/>
          </p:cNvGrpSpPr>
          <p:nvPr/>
        </p:nvGrpSpPr>
        <p:grpSpPr bwMode="auto">
          <a:xfrm>
            <a:off x="3810000" y="3276600"/>
            <a:ext cx="5257800" cy="1295400"/>
            <a:chOff x="3810000" y="3276600"/>
            <a:chExt cx="5257800" cy="1295400"/>
          </a:xfrm>
        </p:grpSpPr>
        <p:sp>
          <p:nvSpPr>
            <p:cNvPr id="22549" name="Rounded Rectangle 29"/>
            <p:cNvSpPr>
              <a:spLocks noChangeArrowheads="1"/>
            </p:cNvSpPr>
            <p:nvPr/>
          </p:nvSpPr>
          <p:spPr bwMode="auto">
            <a:xfrm>
              <a:off x="6934200" y="3276600"/>
              <a:ext cx="2133600" cy="1295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Time when that</a:t>
              </a:r>
              <a:br>
                <a:rPr lang="en-US" sz="1969">
                  <a:solidFill>
                    <a:srgbClr val="0000FF"/>
                  </a:solidFill>
                  <a:cs typeface="Arial" charset="0"/>
                </a:rPr>
              </a:b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 bit reaches B</a:t>
              </a:r>
              <a:br>
                <a:rPr lang="en-US" sz="1969">
                  <a:solidFill>
                    <a:srgbClr val="0000FF"/>
                  </a:solidFill>
                  <a:cs typeface="Arial" charset="0"/>
                </a:rPr>
              </a:b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 = 1/10</a:t>
              </a:r>
              <a:r>
                <a:rPr lang="en-US" sz="1969" baseline="30000">
                  <a:solidFill>
                    <a:srgbClr val="0000FF"/>
                  </a:solidFill>
                  <a:cs typeface="Arial" charset="0"/>
                </a:rPr>
                <a:t>6</a:t>
              </a: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+1/10</a:t>
              </a:r>
              <a:r>
                <a:rPr lang="en-US" sz="1969" baseline="30000">
                  <a:solidFill>
                    <a:srgbClr val="0000FF"/>
                  </a:solidFill>
                  <a:cs typeface="Arial" charset="0"/>
                </a:rPr>
                <a:t>3</a:t>
              </a: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s</a:t>
              </a:r>
            </a:p>
          </p:txBody>
        </p:sp>
        <p:sp>
          <p:nvSpPr>
            <p:cNvPr id="22550" name="Right Brace 23"/>
            <p:cNvSpPr>
              <a:spLocks/>
            </p:cNvSpPr>
            <p:nvPr/>
          </p:nvSpPr>
          <p:spPr bwMode="auto">
            <a:xfrm>
              <a:off x="6705600" y="3352800"/>
              <a:ext cx="152400" cy="38100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259"/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22551" name="Straight Connector 28"/>
            <p:cNvCxnSpPr>
              <a:cxnSpLocks noChangeShapeType="1"/>
            </p:cNvCxnSpPr>
            <p:nvPr/>
          </p:nvCxnSpPr>
          <p:spPr bwMode="auto">
            <a:xfrm flipH="1">
              <a:off x="3810000" y="3352800"/>
              <a:ext cx="281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0" name="Group 39"/>
          <p:cNvGrpSpPr>
            <a:grpSpLocks/>
          </p:cNvGrpSpPr>
          <p:nvPr/>
        </p:nvGrpSpPr>
        <p:grpSpPr bwMode="auto">
          <a:xfrm>
            <a:off x="6629400" y="4724400"/>
            <a:ext cx="2514600" cy="1524000"/>
            <a:chOff x="6629400" y="4724400"/>
            <a:chExt cx="2514600" cy="1676400"/>
          </a:xfrm>
        </p:grpSpPr>
        <p:sp>
          <p:nvSpPr>
            <p:cNvPr id="22547" name="Rounded Rectangle 34"/>
            <p:cNvSpPr>
              <a:spLocks noChangeArrowheads="1"/>
            </p:cNvSpPr>
            <p:nvPr/>
          </p:nvSpPr>
          <p:spPr bwMode="auto">
            <a:xfrm>
              <a:off x="6934200" y="4724400"/>
              <a:ext cx="2209800" cy="1676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The last bit </a:t>
              </a:r>
              <a:br>
                <a:rPr lang="en-US" sz="1969">
                  <a:solidFill>
                    <a:srgbClr val="0000FF"/>
                  </a:solidFill>
                  <a:cs typeface="Arial" charset="0"/>
                </a:rPr>
              </a:b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reaches B at </a:t>
              </a:r>
            </a:p>
            <a:p>
              <a:pPr algn="ctr" defTabSz="914259"/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(800x1/10</a:t>
              </a:r>
              <a:r>
                <a:rPr lang="en-US" sz="1969" baseline="30000">
                  <a:solidFill>
                    <a:srgbClr val="0000FF"/>
                  </a:solidFill>
                  <a:cs typeface="Arial" charset="0"/>
                </a:rPr>
                <a:t>6</a:t>
              </a: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)+1/10</a:t>
              </a:r>
              <a:r>
                <a:rPr lang="en-US" sz="1969" baseline="30000">
                  <a:solidFill>
                    <a:srgbClr val="0000FF"/>
                  </a:solidFill>
                  <a:cs typeface="Arial" charset="0"/>
                </a:rPr>
                <a:t>3</a:t>
              </a: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s</a:t>
              </a:r>
            </a:p>
            <a:p>
              <a:pPr algn="ctr" defTabSz="914259"/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= 1.8ms</a:t>
              </a:r>
            </a:p>
          </p:txBody>
        </p:sp>
        <p:cxnSp>
          <p:nvCxnSpPr>
            <p:cNvPr id="22548" name="Straight Arrow Connector 38"/>
            <p:cNvCxnSpPr>
              <a:cxnSpLocks noChangeShapeType="1"/>
            </p:cNvCxnSpPr>
            <p:nvPr/>
          </p:nvCxnSpPr>
          <p:spPr bwMode="auto">
            <a:xfrm>
              <a:off x="6629400" y="480060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50" name="Straight Arrow Connector 49"/>
          <p:cNvCxnSpPr>
            <a:cxnSpLocks noChangeShapeType="1"/>
          </p:cNvCxnSpPr>
          <p:nvPr/>
        </p:nvCxnSpPr>
        <p:spPr bwMode="auto">
          <a:xfrm>
            <a:off x="2362200" y="3429000"/>
            <a:ext cx="381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delay</a:t>
            </a:r>
            <a:br>
              <a:rPr lang="en-US" dirty="0"/>
            </a:br>
            <a:r>
              <a:rPr lang="en-US" dirty="0"/>
              <a:t>Sending a 100-byte packet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8F7139-6823-BF45-8E3D-DA47968956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54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11" grpId="0" animBg="1"/>
      <p:bldP spid="22" grpId="0"/>
      <p:bldP spid="3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398588" y="3124201"/>
            <a:ext cx="1077507" cy="49486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</a:bodyPr>
          <a:lstStyle/>
          <a:p>
            <a:pPr defTabSz="914259">
              <a:lnSpc>
                <a:spcPct val="120000"/>
              </a:lnSpc>
              <a:defRPr/>
            </a:pPr>
            <a:r>
              <a:rPr lang="en-US" sz="2180" dirty="0">
                <a:solidFill>
                  <a:srgbClr val="000000"/>
                </a:solidFill>
                <a:latin typeface="Arial"/>
              </a:rPr>
              <a:t>time=0</a:t>
            </a:r>
          </a:p>
        </p:txBody>
      </p:sp>
      <p:pic>
        <p:nvPicPr>
          <p:cNvPr id="2253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8775" y="2146300"/>
            <a:ext cx="64922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61175" y="2146300"/>
            <a:ext cx="64922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533" name="Straight Connector 6"/>
          <p:cNvCxnSpPr>
            <a:cxnSpLocks noChangeShapeType="1"/>
            <a:stCxn id="22531" idx="3"/>
            <a:endCxn id="22532" idx="1"/>
          </p:cNvCxnSpPr>
          <p:nvPr/>
        </p:nvCxnSpPr>
        <p:spPr bwMode="auto">
          <a:xfrm>
            <a:off x="3048000" y="2466340"/>
            <a:ext cx="331317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2534" name="TextBox 1"/>
          <p:cNvSpPr txBox="1">
            <a:spLocks noChangeArrowheads="1"/>
          </p:cNvSpPr>
          <p:nvPr/>
        </p:nvSpPr>
        <p:spPr bwMode="auto">
          <a:xfrm>
            <a:off x="2659660" y="1765304"/>
            <a:ext cx="401040" cy="52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4" tIns="45712" rIns="91424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259" eaLnBrk="1" hangingPunct="1"/>
            <a:r>
              <a:rPr lang="en-US" sz="2812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2535" name="TextBox 12"/>
          <p:cNvSpPr txBox="1">
            <a:spLocks noChangeArrowheads="1"/>
          </p:cNvSpPr>
          <p:nvPr/>
        </p:nvSpPr>
        <p:spPr bwMode="auto">
          <a:xfrm>
            <a:off x="6317260" y="1765304"/>
            <a:ext cx="401040" cy="52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4" tIns="45712" rIns="91424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259" eaLnBrk="1" hangingPunct="1"/>
            <a:r>
              <a:rPr lang="en-US" sz="2812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1" name="AutoShape 17"/>
          <p:cNvSpPr>
            <a:spLocks noChangeArrowheads="1"/>
          </p:cNvSpPr>
          <p:nvPr/>
        </p:nvSpPr>
        <p:spPr bwMode="auto">
          <a:xfrm rot="5400000">
            <a:off x="3990182" y="2161382"/>
            <a:ext cx="1392237" cy="3886200"/>
          </a:xfrm>
          <a:prstGeom prst="parallelogram">
            <a:avLst>
              <a:gd name="adj" fmla="val 25000"/>
            </a:avLst>
          </a:prstGeom>
          <a:solidFill>
            <a:schemeClr val="tx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82792" tIns="0" rIns="91389" bIns="45698" anchor="ctr"/>
          <a:lstStyle/>
          <a:p>
            <a:pPr defTabSz="914259">
              <a:spcBef>
                <a:spcPts val="1000"/>
              </a:spcBef>
              <a:spcAft>
                <a:spcPts val="1000"/>
              </a:spcAft>
            </a:pPr>
            <a:r>
              <a:rPr lang="en-US" altLang="zh-TW" sz="1406">
                <a:solidFill>
                  <a:srgbClr val="000000"/>
                </a:solidFill>
                <a:ea typeface="PMingLiU" charset="0"/>
                <a:cs typeface="PMingLiU" charset="0"/>
              </a:rPr>
              <a:t>100Byte packet</a:t>
            </a:r>
          </a:p>
        </p:txBody>
      </p:sp>
      <p:grpSp>
        <p:nvGrpSpPr>
          <p:cNvPr id="34" name="Group 33"/>
          <p:cNvGrpSpPr>
            <a:grpSpLocks/>
          </p:cNvGrpSpPr>
          <p:nvPr/>
        </p:nvGrpSpPr>
        <p:grpSpPr bwMode="auto">
          <a:xfrm>
            <a:off x="2743200" y="3048004"/>
            <a:ext cx="3886200" cy="3508375"/>
            <a:chOff x="2743200" y="3048000"/>
            <a:chExt cx="3886200" cy="3508375"/>
          </a:xfrm>
        </p:grpSpPr>
        <p:sp>
          <p:nvSpPr>
            <p:cNvPr id="22556" name="Line 18"/>
            <p:cNvSpPr>
              <a:spLocks noChangeShapeType="1"/>
            </p:cNvSpPr>
            <p:nvPr/>
          </p:nvSpPr>
          <p:spPr bwMode="auto">
            <a:xfrm>
              <a:off x="2743200" y="3048000"/>
              <a:ext cx="0" cy="3508375"/>
            </a:xfrm>
            <a:prstGeom prst="line">
              <a:avLst/>
            </a:prstGeom>
            <a:noFill/>
            <a:ln w="3810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lIns="64289" tIns="32145" rIns="64289" bIns="32145" anchor="ctr"/>
            <a:lstStyle/>
            <a:p>
              <a:pPr algn="r" defTabSz="914259"/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22557" name="Line 18"/>
            <p:cNvSpPr>
              <a:spLocks noChangeShapeType="1"/>
            </p:cNvSpPr>
            <p:nvPr/>
          </p:nvSpPr>
          <p:spPr bwMode="auto">
            <a:xfrm>
              <a:off x="6629400" y="3048000"/>
              <a:ext cx="0" cy="3508375"/>
            </a:xfrm>
            <a:prstGeom prst="line">
              <a:avLst/>
            </a:prstGeom>
            <a:noFill/>
            <a:ln w="3810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lIns="64289" tIns="32145" rIns="64289" bIns="32145" anchor="ctr"/>
            <a:lstStyle/>
            <a:p>
              <a:pPr algn="r" defTabSz="914259"/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273313" y="5105396"/>
              <a:ext cx="832087" cy="42780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defTabSz="914259">
                <a:defRPr/>
              </a:pPr>
              <a:r>
                <a:rPr lang="en-US" sz="2180" dirty="0">
                  <a:solidFill>
                    <a:srgbClr val="000090"/>
                  </a:solidFill>
                  <a:latin typeface="Arial"/>
                </a:rPr>
                <a:t>Time</a:t>
              </a:r>
            </a:p>
          </p:txBody>
        </p:sp>
        <p:cxnSp>
          <p:nvCxnSpPr>
            <p:cNvPr id="22559" name="Straight Arrow Connector 4"/>
            <p:cNvCxnSpPr>
              <a:cxnSpLocks noChangeShapeType="1"/>
            </p:cNvCxnSpPr>
            <p:nvPr/>
          </p:nvCxnSpPr>
          <p:spPr bwMode="auto">
            <a:xfrm>
              <a:off x="4683685" y="5586408"/>
              <a:ext cx="0" cy="609600"/>
            </a:xfrm>
            <a:prstGeom prst="straightConnector1">
              <a:avLst/>
            </a:prstGeom>
            <a:noFill/>
            <a:ln w="9525">
              <a:solidFill>
                <a:srgbClr val="00009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2" name="TextBox 21"/>
          <p:cNvSpPr txBox="1"/>
          <p:nvPr/>
        </p:nvSpPr>
        <p:spPr>
          <a:xfrm>
            <a:off x="3810001" y="2010670"/>
            <a:ext cx="1707486" cy="427730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</a:bodyPr>
          <a:lstStyle/>
          <a:p>
            <a:pPr defTabSz="914259">
              <a:lnSpc>
                <a:spcPct val="120000"/>
              </a:lnSpc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1</a:t>
            </a:r>
            <a:r>
              <a:rPr lang="en-US" sz="2000" dirty="0">
                <a:solidFill>
                  <a:srgbClr val="0000FF"/>
                </a:solidFill>
                <a:latin typeface="Arial"/>
              </a:rPr>
              <a:t>G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bps, 1ms </a:t>
            </a:r>
          </a:p>
        </p:txBody>
      </p:sp>
      <p:sp>
        <p:nvSpPr>
          <p:cNvPr id="32" name="Line 14"/>
          <p:cNvSpPr>
            <a:spLocks noChangeShapeType="1"/>
          </p:cNvSpPr>
          <p:nvPr/>
        </p:nvSpPr>
        <p:spPr bwMode="auto">
          <a:xfrm>
            <a:off x="2743200" y="3429001"/>
            <a:ext cx="3886200" cy="3476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274685" tIns="45779" rIns="91555" bIns="228904" anchor="ctr"/>
          <a:lstStyle/>
          <a:p>
            <a:pPr algn="r" defTabSz="914259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grpSp>
        <p:nvGrpSpPr>
          <p:cNvPr id="31" name="Group 30"/>
          <p:cNvGrpSpPr>
            <a:grpSpLocks/>
          </p:cNvGrpSpPr>
          <p:nvPr/>
        </p:nvGrpSpPr>
        <p:grpSpPr bwMode="auto">
          <a:xfrm>
            <a:off x="304800" y="3200400"/>
            <a:ext cx="2438400" cy="914400"/>
            <a:chOff x="304800" y="3200400"/>
            <a:chExt cx="2438400" cy="914400"/>
          </a:xfrm>
        </p:grpSpPr>
        <p:sp>
          <p:nvSpPr>
            <p:cNvPr id="22554" name="Rounded Rectangle 18"/>
            <p:cNvSpPr>
              <a:spLocks noChangeArrowheads="1"/>
            </p:cNvSpPr>
            <p:nvPr/>
          </p:nvSpPr>
          <p:spPr bwMode="auto">
            <a:xfrm>
              <a:off x="304800" y="3200400"/>
              <a:ext cx="2057400" cy="914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Time to transmit </a:t>
              </a:r>
              <a:br>
                <a:rPr lang="en-US" sz="1969" dirty="0">
                  <a:solidFill>
                    <a:schemeClr val="accent2"/>
                  </a:solidFill>
                  <a:cs typeface="Arial" charset="0"/>
                </a:rPr>
              </a:b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one bit = 1/10</a:t>
              </a:r>
              <a:r>
                <a:rPr lang="en-US" sz="1969" baseline="30000" dirty="0">
                  <a:solidFill>
                    <a:srgbClr val="0000FF"/>
                  </a:solidFill>
                  <a:cs typeface="Arial" charset="0"/>
                </a:rPr>
                <a:t>9</a:t>
              </a: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s</a:t>
              </a:r>
            </a:p>
          </p:txBody>
        </p:sp>
        <p:cxnSp>
          <p:nvCxnSpPr>
            <p:cNvPr id="22555" name="Straight Arrow Connector 26"/>
            <p:cNvCxnSpPr>
              <a:cxnSpLocks noChangeShapeType="1"/>
            </p:cNvCxnSpPr>
            <p:nvPr/>
          </p:nvCxnSpPr>
          <p:spPr bwMode="auto">
            <a:xfrm>
              <a:off x="2362200" y="342900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7" name="Group 36"/>
          <p:cNvGrpSpPr>
            <a:grpSpLocks/>
          </p:cNvGrpSpPr>
          <p:nvPr/>
        </p:nvGrpSpPr>
        <p:grpSpPr bwMode="auto">
          <a:xfrm>
            <a:off x="0" y="3429000"/>
            <a:ext cx="2743200" cy="1219200"/>
            <a:chOff x="0" y="3581400"/>
            <a:chExt cx="2743200" cy="1219200"/>
          </a:xfrm>
        </p:grpSpPr>
        <p:sp>
          <p:nvSpPr>
            <p:cNvPr id="22552" name="Rounded Rectangle 32"/>
            <p:cNvSpPr>
              <a:spLocks noChangeArrowheads="1"/>
            </p:cNvSpPr>
            <p:nvPr/>
          </p:nvSpPr>
          <p:spPr bwMode="auto">
            <a:xfrm>
              <a:off x="0" y="3886200"/>
              <a:ext cx="2438400" cy="914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Time to transmit </a:t>
              </a:r>
              <a:br>
                <a:rPr lang="en-US" sz="1969" dirty="0">
                  <a:solidFill>
                    <a:schemeClr val="accent2"/>
                  </a:solidFill>
                  <a:cs typeface="Arial" charset="0"/>
                </a:rPr>
              </a:b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800 bits=800x1/10</a:t>
              </a:r>
              <a:r>
                <a:rPr lang="en-US" sz="1969" baseline="30000" dirty="0">
                  <a:solidFill>
                    <a:srgbClr val="0000FF"/>
                  </a:solidFill>
                  <a:cs typeface="Arial" charset="0"/>
                </a:rPr>
                <a:t>9</a:t>
              </a: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s</a:t>
              </a:r>
            </a:p>
          </p:txBody>
        </p:sp>
        <p:sp>
          <p:nvSpPr>
            <p:cNvPr id="22553" name="Left Brace 25"/>
            <p:cNvSpPr>
              <a:spLocks/>
            </p:cNvSpPr>
            <p:nvPr/>
          </p:nvSpPr>
          <p:spPr bwMode="auto">
            <a:xfrm>
              <a:off x="2362200" y="3581400"/>
              <a:ext cx="381000" cy="990600"/>
            </a:xfrm>
            <a:prstGeom prst="leftBrace">
              <a:avLst>
                <a:gd name="adj1" fmla="val 833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259"/>
              <a:endParaRPr lang="en-US" sz="1969">
                <a:solidFill>
                  <a:schemeClr val="accent2"/>
                </a:solidFill>
                <a:latin typeface="Courier New" charset="0"/>
              </a:endParaRPr>
            </a:p>
          </p:txBody>
        </p:sp>
      </p:grpSp>
      <p:grpSp>
        <p:nvGrpSpPr>
          <p:cNvPr id="36" name="Group 35"/>
          <p:cNvGrpSpPr>
            <a:grpSpLocks/>
          </p:cNvGrpSpPr>
          <p:nvPr/>
        </p:nvGrpSpPr>
        <p:grpSpPr bwMode="auto">
          <a:xfrm>
            <a:off x="3810000" y="3276600"/>
            <a:ext cx="5257800" cy="1295400"/>
            <a:chOff x="3810000" y="3276600"/>
            <a:chExt cx="5257800" cy="1295400"/>
          </a:xfrm>
        </p:grpSpPr>
        <p:sp>
          <p:nvSpPr>
            <p:cNvPr id="22549" name="Rounded Rectangle 29"/>
            <p:cNvSpPr>
              <a:spLocks noChangeArrowheads="1"/>
            </p:cNvSpPr>
            <p:nvPr/>
          </p:nvSpPr>
          <p:spPr bwMode="auto">
            <a:xfrm>
              <a:off x="6934200" y="3276600"/>
              <a:ext cx="2133600" cy="1295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Time when that</a:t>
              </a:r>
              <a:br>
                <a:rPr lang="en-US" sz="1969" dirty="0">
                  <a:solidFill>
                    <a:schemeClr val="accent2"/>
                  </a:solidFill>
                  <a:cs typeface="Arial" charset="0"/>
                </a:rPr>
              </a:b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 bit reaches B</a:t>
              </a:r>
              <a:br>
                <a:rPr lang="en-US" sz="1969" dirty="0">
                  <a:solidFill>
                    <a:schemeClr val="accent2"/>
                  </a:solidFill>
                  <a:cs typeface="Arial" charset="0"/>
                </a:rPr>
              </a:b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 = 1/10</a:t>
              </a:r>
              <a:r>
                <a:rPr lang="en-US" sz="1969" baseline="30000" dirty="0">
                  <a:solidFill>
                    <a:srgbClr val="0000FF"/>
                  </a:solidFill>
                  <a:cs typeface="Arial" charset="0"/>
                </a:rPr>
                <a:t>9</a:t>
              </a: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+1/10</a:t>
              </a:r>
              <a:r>
                <a:rPr lang="en-US" sz="1969" baseline="30000" dirty="0">
                  <a:solidFill>
                    <a:schemeClr val="accent2"/>
                  </a:solidFill>
                  <a:cs typeface="Arial" charset="0"/>
                </a:rPr>
                <a:t>3</a:t>
              </a: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s</a:t>
              </a:r>
            </a:p>
          </p:txBody>
        </p:sp>
        <p:sp>
          <p:nvSpPr>
            <p:cNvPr id="22550" name="Right Brace 23"/>
            <p:cNvSpPr>
              <a:spLocks/>
            </p:cNvSpPr>
            <p:nvPr/>
          </p:nvSpPr>
          <p:spPr bwMode="auto">
            <a:xfrm>
              <a:off x="6705600" y="3352800"/>
              <a:ext cx="152400" cy="38100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259"/>
              <a:endParaRPr lang="en-US" sz="1969">
                <a:solidFill>
                  <a:schemeClr val="accent2"/>
                </a:solidFill>
                <a:latin typeface="Courier New" charset="0"/>
              </a:endParaRPr>
            </a:p>
          </p:txBody>
        </p:sp>
        <p:cxnSp>
          <p:nvCxnSpPr>
            <p:cNvPr id="22551" name="Straight Connector 28"/>
            <p:cNvCxnSpPr>
              <a:cxnSpLocks noChangeShapeType="1"/>
            </p:cNvCxnSpPr>
            <p:nvPr/>
          </p:nvCxnSpPr>
          <p:spPr bwMode="auto">
            <a:xfrm flipH="1">
              <a:off x="3810000" y="3352800"/>
              <a:ext cx="281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0" name="Group 39"/>
          <p:cNvGrpSpPr>
            <a:grpSpLocks/>
          </p:cNvGrpSpPr>
          <p:nvPr/>
        </p:nvGrpSpPr>
        <p:grpSpPr bwMode="auto">
          <a:xfrm>
            <a:off x="6629400" y="4724400"/>
            <a:ext cx="2514600" cy="1524000"/>
            <a:chOff x="6629400" y="4724400"/>
            <a:chExt cx="2514600" cy="1676400"/>
          </a:xfrm>
        </p:grpSpPr>
        <p:sp>
          <p:nvSpPr>
            <p:cNvPr id="22547" name="Rounded Rectangle 34"/>
            <p:cNvSpPr>
              <a:spLocks noChangeArrowheads="1"/>
            </p:cNvSpPr>
            <p:nvPr/>
          </p:nvSpPr>
          <p:spPr bwMode="auto">
            <a:xfrm>
              <a:off x="6934200" y="4724400"/>
              <a:ext cx="2209800" cy="1676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The last bit </a:t>
              </a:r>
              <a:br>
                <a:rPr lang="en-US" sz="1969" dirty="0">
                  <a:solidFill>
                    <a:schemeClr val="accent2"/>
                  </a:solidFill>
                  <a:cs typeface="Arial" charset="0"/>
                </a:rPr>
              </a:b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reaches B at </a:t>
              </a:r>
            </a:p>
            <a:p>
              <a:pPr algn="ctr" defTabSz="914259"/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(800x1/10</a:t>
              </a:r>
              <a:r>
                <a:rPr lang="en-US" sz="1969" baseline="30000" dirty="0">
                  <a:solidFill>
                    <a:srgbClr val="0000FF"/>
                  </a:solidFill>
                  <a:cs typeface="Arial" charset="0"/>
                </a:rPr>
                <a:t>9</a:t>
              </a: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)+1/10</a:t>
              </a:r>
              <a:r>
                <a:rPr lang="en-US" sz="1969" baseline="30000" dirty="0">
                  <a:solidFill>
                    <a:schemeClr val="accent2"/>
                  </a:solidFill>
                  <a:cs typeface="Arial" charset="0"/>
                </a:rPr>
                <a:t>3</a:t>
              </a: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s</a:t>
              </a:r>
            </a:p>
            <a:p>
              <a:pPr algn="ctr" defTabSz="914259"/>
              <a:r>
                <a:rPr lang="en-US" sz="1969" dirty="0">
                  <a:solidFill>
                    <a:srgbClr val="0000FF"/>
                  </a:solidFill>
                  <a:cs typeface="Arial" charset="0"/>
                </a:rPr>
                <a:t>= 1.0008ms</a:t>
              </a:r>
            </a:p>
          </p:txBody>
        </p:sp>
        <p:cxnSp>
          <p:nvCxnSpPr>
            <p:cNvPr id="22548" name="Straight Arrow Connector 38"/>
            <p:cNvCxnSpPr>
              <a:cxnSpLocks noChangeShapeType="1"/>
            </p:cNvCxnSpPr>
            <p:nvPr/>
          </p:nvCxnSpPr>
          <p:spPr bwMode="auto">
            <a:xfrm>
              <a:off x="6629400" y="480060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50" name="Straight Arrow Connector 49"/>
          <p:cNvCxnSpPr>
            <a:cxnSpLocks noChangeShapeType="1"/>
          </p:cNvCxnSpPr>
          <p:nvPr/>
        </p:nvCxnSpPr>
        <p:spPr bwMode="auto">
          <a:xfrm>
            <a:off x="2362200" y="3429000"/>
            <a:ext cx="381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delay</a:t>
            </a:r>
            <a:br>
              <a:rPr lang="en-US" dirty="0"/>
            </a:br>
            <a:r>
              <a:rPr lang="en-US" dirty="0"/>
              <a:t>Sending a 100-byte packet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8F55A0-FE35-1347-9C4F-B60227F49CC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5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11" grpId="0" animBg="1"/>
      <p:bldP spid="3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AutoShape 17"/>
          <p:cNvSpPr>
            <a:spLocks noChangeArrowheads="1"/>
          </p:cNvSpPr>
          <p:nvPr/>
        </p:nvSpPr>
        <p:spPr bwMode="auto">
          <a:xfrm rot="5400000">
            <a:off x="3990181" y="4218782"/>
            <a:ext cx="1392237" cy="3886200"/>
          </a:xfrm>
          <a:prstGeom prst="parallelogram">
            <a:avLst>
              <a:gd name="adj" fmla="val 25000"/>
            </a:avLst>
          </a:prstGeom>
          <a:solidFill>
            <a:schemeClr val="tx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82792" tIns="0" rIns="91389" bIns="45698" anchor="ctr"/>
          <a:lstStyle/>
          <a:p>
            <a:pPr defTabSz="914259">
              <a:spcBef>
                <a:spcPts val="1000"/>
              </a:spcBef>
              <a:spcAft>
                <a:spcPts val="1000"/>
              </a:spcAft>
            </a:pPr>
            <a:r>
              <a:rPr lang="en-US" altLang="zh-TW" sz="1406">
                <a:solidFill>
                  <a:srgbClr val="000000"/>
                </a:solidFill>
                <a:ea typeface="PMingLiU" charset="0"/>
                <a:cs typeface="PMingLiU" charset="0"/>
              </a:rPr>
              <a:t>100Byte packet</a:t>
            </a:r>
          </a:p>
        </p:txBody>
      </p:sp>
      <p:sp>
        <p:nvSpPr>
          <p:cNvPr id="35" name="AutoShape 17"/>
          <p:cNvSpPr>
            <a:spLocks noChangeArrowheads="1"/>
          </p:cNvSpPr>
          <p:nvPr/>
        </p:nvSpPr>
        <p:spPr bwMode="auto">
          <a:xfrm rot="5400000">
            <a:off x="3999325" y="3172619"/>
            <a:ext cx="1392237" cy="3886200"/>
          </a:xfrm>
          <a:prstGeom prst="parallelogram">
            <a:avLst>
              <a:gd name="adj" fmla="val 25000"/>
            </a:avLst>
          </a:prstGeom>
          <a:solidFill>
            <a:schemeClr val="tx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82792" tIns="0" rIns="91389" bIns="45698" anchor="ctr"/>
          <a:lstStyle/>
          <a:p>
            <a:pPr defTabSz="914259">
              <a:spcBef>
                <a:spcPts val="1000"/>
              </a:spcBef>
              <a:spcAft>
                <a:spcPts val="1000"/>
              </a:spcAft>
            </a:pPr>
            <a:r>
              <a:rPr lang="en-US" altLang="zh-TW" sz="1406">
                <a:solidFill>
                  <a:srgbClr val="000000"/>
                </a:solidFill>
                <a:ea typeface="PMingLiU" charset="0"/>
                <a:cs typeface="PMingLiU" charset="0"/>
              </a:rPr>
              <a:t>100Byte packet</a:t>
            </a:r>
          </a:p>
        </p:txBody>
      </p:sp>
      <p:pic>
        <p:nvPicPr>
          <p:cNvPr id="2253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8775" y="2146300"/>
            <a:ext cx="64922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61175" y="2146300"/>
            <a:ext cx="64922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533" name="Straight Connector 6"/>
          <p:cNvCxnSpPr>
            <a:cxnSpLocks noChangeShapeType="1"/>
            <a:stCxn id="22531" idx="3"/>
            <a:endCxn id="22532" idx="1"/>
          </p:cNvCxnSpPr>
          <p:nvPr/>
        </p:nvCxnSpPr>
        <p:spPr bwMode="auto">
          <a:xfrm>
            <a:off x="3048000" y="2466340"/>
            <a:ext cx="331317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2534" name="TextBox 1"/>
          <p:cNvSpPr txBox="1">
            <a:spLocks noChangeArrowheads="1"/>
          </p:cNvSpPr>
          <p:nvPr/>
        </p:nvSpPr>
        <p:spPr bwMode="auto">
          <a:xfrm>
            <a:off x="2659660" y="1765304"/>
            <a:ext cx="401040" cy="52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4" tIns="45712" rIns="91424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259" eaLnBrk="1" hangingPunct="1"/>
            <a:r>
              <a:rPr lang="en-US" sz="2812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2535" name="TextBox 12"/>
          <p:cNvSpPr txBox="1">
            <a:spLocks noChangeArrowheads="1"/>
          </p:cNvSpPr>
          <p:nvPr/>
        </p:nvSpPr>
        <p:spPr bwMode="auto">
          <a:xfrm>
            <a:off x="6317260" y="1765304"/>
            <a:ext cx="401040" cy="52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4" tIns="45712" rIns="91424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259" eaLnBrk="1" hangingPunct="1"/>
            <a:r>
              <a:rPr lang="en-US" sz="2812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1" name="AutoShape 17"/>
          <p:cNvSpPr>
            <a:spLocks noChangeArrowheads="1"/>
          </p:cNvSpPr>
          <p:nvPr/>
        </p:nvSpPr>
        <p:spPr bwMode="auto">
          <a:xfrm rot="5400000">
            <a:off x="3999325" y="2161382"/>
            <a:ext cx="1392237" cy="3886200"/>
          </a:xfrm>
          <a:prstGeom prst="parallelogram">
            <a:avLst>
              <a:gd name="adj" fmla="val 25000"/>
            </a:avLst>
          </a:prstGeom>
          <a:solidFill>
            <a:schemeClr val="tx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82792" tIns="0" rIns="91389" bIns="45698" anchor="ctr"/>
          <a:lstStyle/>
          <a:p>
            <a:pPr defTabSz="914259">
              <a:spcBef>
                <a:spcPts val="1000"/>
              </a:spcBef>
              <a:spcAft>
                <a:spcPts val="1000"/>
              </a:spcAft>
            </a:pPr>
            <a:r>
              <a:rPr lang="en-US" altLang="zh-TW" sz="1406">
                <a:solidFill>
                  <a:srgbClr val="000000"/>
                </a:solidFill>
                <a:ea typeface="PMingLiU" charset="0"/>
                <a:cs typeface="PMingLiU" charset="0"/>
              </a:rPr>
              <a:t>100Byte packet</a:t>
            </a:r>
          </a:p>
        </p:txBody>
      </p:sp>
      <p:sp>
        <p:nvSpPr>
          <p:cNvPr id="22556" name="Line 18"/>
          <p:cNvSpPr>
            <a:spLocks noChangeShapeType="1"/>
          </p:cNvSpPr>
          <p:nvPr/>
        </p:nvSpPr>
        <p:spPr bwMode="auto">
          <a:xfrm>
            <a:off x="2743200" y="3048004"/>
            <a:ext cx="0" cy="3508375"/>
          </a:xfrm>
          <a:prstGeom prst="line">
            <a:avLst/>
          </a:prstGeom>
          <a:noFill/>
          <a:ln w="38100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64289" tIns="32145" rIns="64289" bIns="32145" anchor="ctr"/>
          <a:lstStyle/>
          <a:p>
            <a:pPr algn="r" defTabSz="914259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22557" name="Line 18"/>
          <p:cNvSpPr>
            <a:spLocks noChangeShapeType="1"/>
          </p:cNvSpPr>
          <p:nvPr/>
        </p:nvSpPr>
        <p:spPr bwMode="auto">
          <a:xfrm>
            <a:off x="6629400" y="3048004"/>
            <a:ext cx="0" cy="3508375"/>
          </a:xfrm>
          <a:prstGeom prst="line">
            <a:avLst/>
          </a:prstGeom>
          <a:noFill/>
          <a:ln w="38100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64289" tIns="32145" rIns="64289" bIns="32145" anchor="ctr"/>
          <a:lstStyle/>
          <a:p>
            <a:pPr algn="r" defTabSz="914259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10001" y="2010670"/>
            <a:ext cx="1707486" cy="427730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</a:bodyPr>
          <a:lstStyle/>
          <a:p>
            <a:pPr defTabSz="914259">
              <a:lnSpc>
                <a:spcPct val="120000"/>
              </a:lnSpc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1</a:t>
            </a:r>
            <a:r>
              <a:rPr lang="en-US" sz="2000" dirty="0">
                <a:solidFill>
                  <a:srgbClr val="0000FF"/>
                </a:solidFill>
                <a:latin typeface="Arial"/>
              </a:rPr>
              <a:t>G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bps, 1ms </a:t>
            </a:r>
          </a:p>
        </p:txBody>
      </p:sp>
      <p:sp>
        <p:nvSpPr>
          <p:cNvPr id="32" name="Line 14"/>
          <p:cNvSpPr>
            <a:spLocks noChangeShapeType="1"/>
          </p:cNvSpPr>
          <p:nvPr/>
        </p:nvSpPr>
        <p:spPr bwMode="auto">
          <a:xfrm>
            <a:off x="2752343" y="3429001"/>
            <a:ext cx="3886200" cy="3476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274685" tIns="45779" rIns="91555" bIns="228904" anchor="ctr"/>
          <a:lstStyle/>
          <a:p>
            <a:pPr algn="r" defTabSz="914259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Sending a large file using 100-byte packets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507B-D6BB-AB47-96D9-5C9982B33DD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2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 view of a link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Transmission delay decreases as bandwidth increases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56864-EBC4-B94A-A558-EEAA12DEC11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362200" y="3124200"/>
            <a:ext cx="533400" cy="914400"/>
          </a:xfrm>
          <a:prstGeom prst="rect">
            <a:avLst/>
          </a:prstGeom>
          <a:solidFill>
            <a:srgbClr val="D3A600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895600" y="3124200"/>
            <a:ext cx="533400" cy="914400"/>
          </a:xfrm>
          <a:prstGeom prst="rect">
            <a:avLst/>
          </a:prstGeom>
          <a:solidFill>
            <a:srgbClr val="D3A600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429000" y="3124200"/>
            <a:ext cx="533400" cy="914400"/>
          </a:xfrm>
          <a:prstGeom prst="rect">
            <a:avLst/>
          </a:prstGeom>
          <a:solidFill>
            <a:srgbClr val="D3A600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1783080" y="3124200"/>
            <a:ext cx="6675120" cy="9144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10" name="Straight Connector 9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5" name="TextBox 14"/>
          <p:cNvSpPr txBox="1"/>
          <p:nvPr/>
        </p:nvSpPr>
        <p:spPr>
          <a:xfrm>
            <a:off x="3962400" y="4191000"/>
            <a:ext cx="710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time</a:t>
            </a:r>
          </a:p>
        </p:txBody>
      </p:sp>
      <p:cxnSp>
        <p:nvCxnSpPr>
          <p:cNvPr id="17" name="Straight Arrow Connector 16"/>
          <p:cNvCxnSpPr/>
          <p:nvPr/>
        </p:nvCxnSpPr>
        <p:spPr bwMode="auto">
          <a:xfrm>
            <a:off x="4876800" y="4391055"/>
            <a:ext cx="12954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/>
          <p:cNvSpPr txBox="1"/>
          <p:nvPr/>
        </p:nvSpPr>
        <p:spPr>
          <a:xfrm rot="16200000">
            <a:off x="516146" y="338134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bandwidth</a:t>
            </a:r>
          </a:p>
        </p:txBody>
      </p:sp>
      <p:cxnSp>
        <p:nvCxnSpPr>
          <p:cNvPr id="19" name="Straight Arrow Connector 18"/>
          <p:cNvCxnSpPr/>
          <p:nvPr/>
        </p:nvCxnSpPr>
        <p:spPr bwMode="auto">
          <a:xfrm flipV="1">
            <a:off x="1449735" y="3095655"/>
            <a:ext cx="0" cy="97149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Right Brace 20"/>
          <p:cNvSpPr/>
          <p:nvPr/>
        </p:nvSpPr>
        <p:spPr bwMode="auto">
          <a:xfrm rot="16200000">
            <a:off x="2487507" y="2743200"/>
            <a:ext cx="274320" cy="457200"/>
          </a:xfrm>
          <a:prstGeom prst="rightBrace">
            <a:avLst>
              <a:gd name="adj1" fmla="val 28086"/>
              <a:gd name="adj2" fmla="val 50000"/>
            </a:avLst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77199" y="2450068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rgbClr val="0000FF"/>
                </a:solidFill>
              </a:rPr>
              <a:t>transmission delay</a:t>
            </a:r>
          </a:p>
        </p:txBody>
      </p:sp>
    </p:spTree>
    <p:extLst>
      <p:ext uri="{BB962C8B-B14F-4D97-AF65-F5344CB8AC3E}">
        <p14:creationId xmlns:p14="http://schemas.microsoft.com/office/powerpoint/2010/main" val="115416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Queuing delay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does a packet have to sit in a buffer before it is processed?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7FEBAC-1398-FB43-BC99-63AFE71EF4B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8280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93851" y="2471741"/>
            <a:ext cx="2639336" cy="3139503"/>
            <a:chOff x="2266809" y="3515363"/>
            <a:chExt cx="3753723" cy="4465071"/>
          </a:xfrm>
        </p:grpSpPr>
        <p:sp>
          <p:nvSpPr>
            <p:cNvPr id="29" name="Rectangle 28"/>
            <p:cNvSpPr/>
            <p:nvPr/>
          </p:nvSpPr>
          <p:spPr bwMode="auto">
            <a:xfrm rot="1739168">
              <a:off x="5084516" y="5052909"/>
              <a:ext cx="433493" cy="544125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 rot="1739168">
              <a:off x="4655538" y="4833905"/>
              <a:ext cx="433493" cy="544124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 rot="1739168">
              <a:off x="3497299" y="4199469"/>
              <a:ext cx="433493" cy="544125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 rot="1739168">
              <a:off x="2266809" y="3515363"/>
              <a:ext cx="433493" cy="544124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 rot="20179596">
              <a:off x="2609431" y="7438567"/>
              <a:ext cx="433493" cy="54186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 rot="20179596">
              <a:off x="5587039" y="6133136"/>
              <a:ext cx="433493" cy="54186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 rot="20179596">
              <a:off x="3998981" y="6829366"/>
              <a:ext cx="433493" cy="54186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grpSp>
        <p:nvGrpSpPr>
          <p:cNvPr id="39" name="Group 38"/>
          <p:cNvGrpSpPr>
            <a:grpSpLocks/>
          </p:cNvGrpSpPr>
          <p:nvPr/>
        </p:nvGrpSpPr>
        <p:grpSpPr bwMode="auto">
          <a:xfrm>
            <a:off x="4876801" y="4038601"/>
            <a:ext cx="3276600" cy="381000"/>
            <a:chOff x="2590800" y="5943600"/>
            <a:chExt cx="3276600" cy="381000"/>
          </a:xfrm>
        </p:grpSpPr>
        <p:cxnSp>
          <p:nvCxnSpPr>
            <p:cNvPr id="94217" name="Straight Connector 39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218" name="Straight Connector 40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8" name="Group 47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49" name="Straight Connector 48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delay: “pipe” 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3E097A5-09F1-404A-A62F-930229F58BA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27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30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31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2748119" y="2735405"/>
            <a:ext cx="753322" cy="425192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0" name="Straight Arrow Connector 39"/>
          <p:cNvCxnSpPr/>
          <p:nvPr/>
        </p:nvCxnSpPr>
        <p:spPr bwMode="auto">
          <a:xfrm flipV="1">
            <a:off x="2649575" y="5199716"/>
            <a:ext cx="901363" cy="38311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4219" name="Straight Connector 16"/>
          <p:cNvCxnSpPr>
            <a:cxnSpLocks noChangeShapeType="1"/>
          </p:cNvCxnSpPr>
          <p:nvPr/>
        </p:nvCxnSpPr>
        <p:spPr bwMode="auto">
          <a:xfrm rot="1739168">
            <a:off x="1236304" y="3071534"/>
            <a:ext cx="3276600" cy="0"/>
          </a:xfrm>
          <a:prstGeom prst="line">
            <a:avLst/>
          </a:prstGeom>
          <a:noFill/>
          <a:ln w="28575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4220" name="Straight Connector 17"/>
          <p:cNvCxnSpPr>
            <a:cxnSpLocks noChangeShapeType="1"/>
          </p:cNvCxnSpPr>
          <p:nvPr/>
        </p:nvCxnSpPr>
        <p:spPr bwMode="auto">
          <a:xfrm rot="1739168">
            <a:off x="1051216" y="3405634"/>
            <a:ext cx="3276600" cy="0"/>
          </a:xfrm>
          <a:prstGeom prst="line">
            <a:avLst/>
          </a:prstGeom>
          <a:noFill/>
          <a:ln w="28575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3" name="Straight Connector 32"/>
          <p:cNvCxnSpPr/>
          <p:nvPr/>
        </p:nvCxnSpPr>
        <p:spPr bwMode="auto">
          <a:xfrm rot="20179596">
            <a:off x="1005137" y="4925014"/>
            <a:ext cx="3276600" cy="0"/>
          </a:xfrm>
          <a:prstGeom prst="line">
            <a:avLst/>
          </a:prstGeom>
          <a:solidFill>
            <a:schemeClr val="tx2">
              <a:lumMod val="40000"/>
              <a:lumOff val="60000"/>
            </a:schemeClr>
          </a:solidFill>
          <a:ln w="28575" cap="flat" cmpd="sng" algn="ctr">
            <a:solidFill>
              <a:srgbClr val="00009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/>
          <p:cNvCxnSpPr/>
          <p:nvPr/>
        </p:nvCxnSpPr>
        <p:spPr bwMode="auto">
          <a:xfrm rot="20179596">
            <a:off x="1158117" y="5273954"/>
            <a:ext cx="3276600" cy="0"/>
          </a:xfrm>
          <a:prstGeom prst="line">
            <a:avLst/>
          </a:prstGeom>
          <a:solidFill>
            <a:schemeClr val="tx2">
              <a:lumMod val="40000"/>
              <a:lumOff val="60000"/>
            </a:schemeClr>
          </a:solidFill>
          <a:ln w="28575" cap="flat" cmpd="sng" algn="ctr">
            <a:solidFill>
              <a:srgbClr val="00009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8237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237" name="Group 1"/>
          <p:cNvGrpSpPr>
            <a:grpSpLocks/>
          </p:cNvGrpSpPr>
          <p:nvPr/>
        </p:nvGrpSpPr>
        <p:grpSpPr bwMode="auto">
          <a:xfrm rot="1739168">
            <a:off x="1143000" y="3048000"/>
            <a:ext cx="3276600" cy="381000"/>
            <a:chOff x="2590800" y="5943600"/>
            <a:chExt cx="3276600" cy="381000"/>
          </a:xfrm>
        </p:grpSpPr>
        <p:cxnSp>
          <p:nvCxnSpPr>
            <p:cNvPr id="95248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249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" name="Group 2"/>
          <p:cNvGrpSpPr/>
          <p:nvPr/>
        </p:nvGrpSpPr>
        <p:grpSpPr>
          <a:xfrm rot="20179596">
            <a:off x="1081627" y="4908984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3" name="Straight Connector 32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95239" name="Group 38"/>
          <p:cNvGrpSpPr>
            <a:grpSpLocks/>
          </p:cNvGrpSpPr>
          <p:nvPr/>
        </p:nvGrpSpPr>
        <p:grpSpPr bwMode="auto">
          <a:xfrm>
            <a:off x="4919663" y="4037018"/>
            <a:ext cx="3276600" cy="382587"/>
            <a:chOff x="2590800" y="5941430"/>
            <a:chExt cx="3276600" cy="383170"/>
          </a:xfrm>
        </p:grpSpPr>
        <p:cxnSp>
          <p:nvCxnSpPr>
            <p:cNvPr id="95242" name="Straight Connector 39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243" name="Straight Connector 40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" name="Rectangle 41"/>
            <p:cNvSpPr/>
            <p:nvPr/>
          </p:nvSpPr>
          <p:spPr bwMode="auto">
            <a:xfrm>
              <a:off x="5153025" y="5943018"/>
              <a:ext cx="304800" cy="381581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4813300" y="5941430"/>
              <a:ext cx="304800" cy="381581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886200" y="5943019"/>
              <a:ext cx="304800" cy="381581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2895600" y="5943019"/>
              <a:ext cx="304800" cy="381581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5181601" y="2667000"/>
            <a:ext cx="3124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FF"/>
                </a:solidFill>
                <a:ea typeface="Arial" charset="0"/>
                <a:cs typeface="Arial" charset="0"/>
              </a:rPr>
              <a:t>No overload!</a:t>
            </a:r>
          </a:p>
        </p:txBody>
      </p:sp>
      <p:sp>
        <p:nvSpPr>
          <p:cNvPr id="28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9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30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cxnSp>
        <p:nvCxnSpPr>
          <p:cNvPr id="31" name="Straight Arrow Connector 30"/>
          <p:cNvCxnSpPr/>
          <p:nvPr/>
        </p:nvCxnSpPr>
        <p:spPr bwMode="auto">
          <a:xfrm>
            <a:off x="5584555" y="3816660"/>
            <a:ext cx="901363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delay: “pipe” 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F2B71-DF9C-1147-B7F1-8E54AA668B8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59</a:t>
            </a:fld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51" name="Rectangle 50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5562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43434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49" name="Straight Connector 48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8531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CENG3150/CSCI3150, or equivalent</a:t>
            </a:r>
          </a:p>
          <a:p>
            <a:pPr lvl="1"/>
            <a:r>
              <a:rPr lang="en-US" altLang="en-US" dirty="0"/>
              <a:t>If you haven’t taken it or have failed it, then you are advised NOT to take this course</a:t>
            </a:r>
          </a:p>
          <a:p>
            <a:pPr lvl="1"/>
            <a:r>
              <a:rPr lang="en-US" altLang="en-US" dirty="0"/>
              <a:t>Talk to me if you are uncertain</a:t>
            </a:r>
          </a:p>
          <a:p>
            <a:r>
              <a:rPr lang="en-US" altLang="en-US" dirty="0"/>
              <a:t>Comfortable with C/C++ programming</a:t>
            </a:r>
          </a:p>
          <a:p>
            <a:r>
              <a:rPr lang="en-US" altLang="en-US" dirty="0"/>
              <a:t>Comfortable with Linux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620C18-FC6F-324E-9799-4F807EB644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958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 rot="20179596">
            <a:off x="1084207" y="4908445"/>
            <a:ext cx="3276600" cy="393881"/>
            <a:chOff x="2590800" y="5105400"/>
            <a:chExt cx="3276600" cy="393881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36" name="Rectangle 35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5562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5247606" y="5118281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4" name="TextBox 53"/>
          <p:cNvSpPr txBox="1"/>
          <p:nvPr/>
        </p:nvSpPr>
        <p:spPr>
          <a:xfrm>
            <a:off x="4648200" y="5486400"/>
            <a:ext cx="4267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FF"/>
                </a:solidFill>
                <a:ea typeface="Arial" charset="0"/>
                <a:cs typeface="Arial" charset="0"/>
              </a:rPr>
              <a:t>Transient Overload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648200" y="6020356"/>
            <a:ext cx="4267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00"/>
                </a:solidFill>
                <a:ea typeface="Arial" charset="0"/>
                <a:cs typeface="Arial" charset="0"/>
              </a:rPr>
              <a:t>Not a rare event!</a:t>
            </a:r>
          </a:p>
        </p:txBody>
      </p: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96269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270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271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526751" y="3124203"/>
            <a:ext cx="721650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306" eaLnBrk="1" hangingPunct="1"/>
            <a:r>
              <a:rPr lang="en-US" sz="1406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12" name="Straight Arrow Connector 11"/>
          <p:cNvCxnSpPr>
            <a:cxnSpLocks noChangeShapeType="1"/>
            <a:stCxn id="10" idx="1"/>
          </p:cNvCxnSpPr>
          <p:nvPr/>
        </p:nvCxnSpPr>
        <p:spPr bwMode="auto">
          <a:xfrm flipH="1">
            <a:off x="4800605" y="3278535"/>
            <a:ext cx="726146" cy="742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69" name="Group 68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70" name="Straight Connector 69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Straight Connector 70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9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0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1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delay: “pipe” 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0BFAE8-E196-9945-BE70-C2D66DDF17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60</a:t>
            </a:fld>
            <a:endParaRPr lang="en-US"/>
          </a:p>
        </p:txBody>
      </p:sp>
      <p:grpSp>
        <p:nvGrpSpPr>
          <p:cNvPr id="96261" name="Group 1"/>
          <p:cNvGrpSpPr>
            <a:grpSpLocks/>
          </p:cNvGrpSpPr>
          <p:nvPr/>
        </p:nvGrpSpPr>
        <p:grpSpPr bwMode="auto">
          <a:xfrm rot="1739168">
            <a:off x="1141413" y="3040064"/>
            <a:ext cx="3276600" cy="403225"/>
            <a:chOff x="2590800" y="5936044"/>
            <a:chExt cx="3276600" cy="403532"/>
          </a:xfrm>
        </p:grpSpPr>
        <p:sp>
          <p:nvSpPr>
            <p:cNvPr id="29" name="Rectangle 28"/>
            <p:cNvSpPr/>
            <p:nvPr/>
          </p:nvSpPr>
          <p:spPr bwMode="auto">
            <a:xfrm>
              <a:off x="5514679" y="5958144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244407" y="5935445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3949792" y="5953957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2892667" y="5942508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96272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273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40018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35" grpId="0"/>
      <p:bldP spid="1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 bwMode="auto">
          <a:xfrm rot="5400000">
            <a:off x="4381500" y="3467101"/>
            <a:ext cx="304800" cy="381000"/>
          </a:xfrm>
          <a:prstGeom prst="rect">
            <a:avLst/>
          </a:prstGeom>
          <a:solidFill>
            <a:srgbClr val="CCFFFF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grpSp>
        <p:nvGrpSpPr>
          <p:cNvPr id="97290" name="Group 8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97294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295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296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7291" name="TextBox 9"/>
          <p:cNvSpPr txBox="1">
            <a:spLocks noChangeArrowheads="1"/>
          </p:cNvSpPr>
          <p:nvPr/>
        </p:nvSpPr>
        <p:spPr bwMode="auto">
          <a:xfrm>
            <a:off x="5526751" y="3124203"/>
            <a:ext cx="721650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306" eaLnBrk="1" hangingPunct="1"/>
            <a:r>
              <a:rPr lang="en-US" sz="1406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97292" name="Straight Arrow Connector 11"/>
          <p:cNvCxnSpPr>
            <a:cxnSpLocks noChangeShapeType="1"/>
            <a:stCxn id="97291" idx="1"/>
          </p:cNvCxnSpPr>
          <p:nvPr/>
        </p:nvCxnSpPr>
        <p:spPr bwMode="auto">
          <a:xfrm flipH="1">
            <a:off x="4800605" y="3278535"/>
            <a:ext cx="726146" cy="742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30" name="Group 29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1" name="Straight Connector 30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Rectangle 40"/>
            <p:cNvSpPr/>
            <p:nvPr/>
          </p:nvSpPr>
          <p:spPr bwMode="auto">
            <a:xfrm>
              <a:off x="25908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sp>
        <p:nvSpPr>
          <p:cNvPr id="40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2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3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4" name="TextBox 43"/>
          <p:cNvSpPr txBox="1"/>
          <p:nvPr/>
        </p:nvSpPr>
        <p:spPr>
          <a:xfrm>
            <a:off x="4648200" y="5486400"/>
            <a:ext cx="4267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FF"/>
                </a:solidFill>
                <a:ea typeface="Arial" charset="0"/>
                <a:cs typeface="Arial" charset="0"/>
              </a:rPr>
              <a:t>Transient Overload</a:t>
            </a:r>
          </a:p>
        </p:txBody>
      </p:sp>
      <p:sp>
        <p:nvSpPr>
          <p:cNvPr id="35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delay: “pipe”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B5AB52-180A-E246-B4CE-B239BEA83D6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61</a:t>
            </a:fld>
            <a:endParaRPr lang="en-US"/>
          </a:p>
        </p:txBody>
      </p:sp>
      <p:grpSp>
        <p:nvGrpSpPr>
          <p:cNvPr id="59" name="Group 58"/>
          <p:cNvGrpSpPr/>
          <p:nvPr/>
        </p:nvGrpSpPr>
        <p:grpSpPr>
          <a:xfrm rot="20179596">
            <a:off x="1084207" y="4908445"/>
            <a:ext cx="3276600" cy="393881"/>
            <a:chOff x="2590800" y="5105400"/>
            <a:chExt cx="3276600" cy="393881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60" name="Rectangle 59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5247606" y="5118281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63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5" name="Group 1"/>
          <p:cNvGrpSpPr>
            <a:grpSpLocks/>
          </p:cNvGrpSpPr>
          <p:nvPr/>
        </p:nvGrpSpPr>
        <p:grpSpPr bwMode="auto">
          <a:xfrm rot="1739168">
            <a:off x="1142605" y="3039776"/>
            <a:ext cx="3276600" cy="399498"/>
            <a:chOff x="2590800" y="5935445"/>
            <a:chExt cx="3276600" cy="399802"/>
          </a:xfrm>
        </p:grpSpPr>
        <p:sp>
          <p:nvSpPr>
            <p:cNvPr id="68" name="Rectangle 67"/>
            <p:cNvSpPr/>
            <p:nvPr/>
          </p:nvSpPr>
          <p:spPr bwMode="auto">
            <a:xfrm>
              <a:off x="5244407" y="5935445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69" name="Rectangle 68"/>
            <p:cNvSpPr/>
            <p:nvPr/>
          </p:nvSpPr>
          <p:spPr bwMode="auto">
            <a:xfrm>
              <a:off x="3949792" y="5953957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2892667" y="5942508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71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52320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 bwMode="auto">
          <a:xfrm rot="5400000">
            <a:off x="4381500" y="34671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 rot="5400000">
            <a:off x="4381500" y="3162300"/>
            <a:ext cx="304800" cy="381000"/>
          </a:xfrm>
          <a:prstGeom prst="rect">
            <a:avLst/>
          </a:prstGeom>
          <a:solidFill>
            <a:srgbClr val="CCFFFF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grpSp>
        <p:nvGrpSpPr>
          <p:cNvPr id="98314" name="Group 8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98322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320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321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8315" name="TextBox 9"/>
          <p:cNvSpPr txBox="1">
            <a:spLocks noChangeArrowheads="1"/>
          </p:cNvSpPr>
          <p:nvPr/>
        </p:nvSpPr>
        <p:spPr bwMode="auto">
          <a:xfrm>
            <a:off x="5526751" y="3124203"/>
            <a:ext cx="721650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306" eaLnBrk="1" hangingPunct="1"/>
            <a:r>
              <a:rPr lang="en-US" sz="1406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98316" name="Straight Arrow Connector 11"/>
          <p:cNvCxnSpPr>
            <a:cxnSpLocks noChangeShapeType="1"/>
            <a:stCxn id="98315" idx="1"/>
          </p:cNvCxnSpPr>
          <p:nvPr/>
        </p:nvCxnSpPr>
        <p:spPr bwMode="auto">
          <a:xfrm flipH="1">
            <a:off x="4800605" y="3278535"/>
            <a:ext cx="726146" cy="742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30" name="Group 29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1" name="Straight Connector 30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Rectangle 40"/>
            <p:cNvSpPr/>
            <p:nvPr/>
          </p:nvSpPr>
          <p:spPr bwMode="auto">
            <a:xfrm>
              <a:off x="2590800" y="5105400"/>
              <a:ext cx="304800" cy="38100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sp>
        <p:nvSpPr>
          <p:cNvPr id="38" name="Rectangle 37"/>
          <p:cNvSpPr/>
          <p:nvPr/>
        </p:nvSpPr>
        <p:spPr bwMode="auto">
          <a:xfrm>
            <a:off x="5257800" y="40386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2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3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4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delay: “pipe”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471D8A-AD62-4D49-A664-2A24513C8C3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4648200" y="5486400"/>
            <a:ext cx="4267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FF"/>
                </a:solidFill>
                <a:ea typeface="Arial" charset="0"/>
                <a:cs typeface="Arial" charset="0"/>
              </a:rPr>
              <a:t>Transient Overload</a:t>
            </a:r>
          </a:p>
        </p:txBody>
      </p:sp>
      <p:grpSp>
        <p:nvGrpSpPr>
          <p:cNvPr id="61" name="Group 60"/>
          <p:cNvGrpSpPr/>
          <p:nvPr/>
        </p:nvGrpSpPr>
        <p:grpSpPr>
          <a:xfrm rot="20179596">
            <a:off x="1081621" y="4908987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62" name="Rectangle 61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65" name="Straight Connector 64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" name="Straight Connector 65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8" name="Group 1"/>
          <p:cNvGrpSpPr>
            <a:grpSpLocks/>
          </p:cNvGrpSpPr>
          <p:nvPr/>
        </p:nvGrpSpPr>
        <p:grpSpPr bwMode="auto">
          <a:xfrm rot="1739168">
            <a:off x="1140898" y="3046387"/>
            <a:ext cx="3276600" cy="392440"/>
            <a:chOff x="2590800" y="5942508"/>
            <a:chExt cx="3276600" cy="392739"/>
          </a:xfrm>
        </p:grpSpPr>
        <p:sp>
          <p:nvSpPr>
            <p:cNvPr id="71" name="Rectangle 70"/>
            <p:cNvSpPr/>
            <p:nvPr/>
          </p:nvSpPr>
          <p:spPr bwMode="auto">
            <a:xfrm>
              <a:off x="3949792" y="5953957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2892667" y="5942508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73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9307336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37" name="Group 8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99344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45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46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9338" name="TextBox 9"/>
          <p:cNvSpPr txBox="1">
            <a:spLocks noChangeArrowheads="1"/>
          </p:cNvSpPr>
          <p:nvPr/>
        </p:nvSpPr>
        <p:spPr bwMode="auto">
          <a:xfrm>
            <a:off x="5526751" y="3124203"/>
            <a:ext cx="721650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306" eaLnBrk="1" hangingPunct="1"/>
            <a:r>
              <a:rPr lang="en-US" sz="1406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99339" name="Straight Arrow Connector 11"/>
          <p:cNvCxnSpPr>
            <a:cxnSpLocks noChangeShapeType="1"/>
            <a:stCxn id="99338" idx="1"/>
          </p:cNvCxnSpPr>
          <p:nvPr/>
        </p:nvCxnSpPr>
        <p:spPr bwMode="auto">
          <a:xfrm flipH="1">
            <a:off x="4800605" y="3278535"/>
            <a:ext cx="726146" cy="742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30" name="Group 29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1" name="Straight Connector 30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Rectangle 40"/>
            <p:cNvSpPr/>
            <p:nvPr/>
          </p:nvSpPr>
          <p:spPr bwMode="auto">
            <a:xfrm>
              <a:off x="2590800" y="5105400"/>
              <a:ext cx="304800" cy="3810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sp>
        <p:nvSpPr>
          <p:cNvPr id="99341" name="Rectangle 37"/>
          <p:cNvSpPr>
            <a:spLocks noChangeArrowheads="1"/>
          </p:cNvSpPr>
          <p:nvPr/>
        </p:nvSpPr>
        <p:spPr bwMode="auto">
          <a:xfrm>
            <a:off x="5257800" y="4038601"/>
            <a:ext cx="304800" cy="3810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 rot="5400000">
            <a:off x="4381500" y="3467101"/>
            <a:ext cx="304800" cy="381000"/>
          </a:xfrm>
          <a:prstGeom prst="rect">
            <a:avLst/>
          </a:prstGeom>
          <a:solidFill>
            <a:srgbClr val="CCFFFF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5562601" y="40386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2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3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4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delay: “pipe”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80B3B8-7CFC-AA41-B133-3B3DD1CB42D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648200" y="5486400"/>
            <a:ext cx="4267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FF"/>
                </a:solidFill>
                <a:ea typeface="Arial" charset="0"/>
                <a:cs typeface="Arial" charset="0"/>
              </a:rPr>
              <a:t>Transient Overload</a:t>
            </a:r>
          </a:p>
        </p:txBody>
      </p:sp>
      <p:grpSp>
        <p:nvGrpSpPr>
          <p:cNvPr id="48" name="Group 47"/>
          <p:cNvGrpSpPr/>
          <p:nvPr/>
        </p:nvGrpSpPr>
        <p:grpSpPr>
          <a:xfrm rot="20179596">
            <a:off x="1081621" y="4908987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49" name="Rectangle 48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52" name="Straight Connector 51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4" name="Group 1"/>
          <p:cNvGrpSpPr>
            <a:grpSpLocks/>
          </p:cNvGrpSpPr>
          <p:nvPr/>
        </p:nvGrpSpPr>
        <p:grpSpPr bwMode="auto">
          <a:xfrm rot="1739168">
            <a:off x="1140898" y="3046387"/>
            <a:ext cx="3276600" cy="392440"/>
            <a:chOff x="2590800" y="5942508"/>
            <a:chExt cx="3276600" cy="392739"/>
          </a:xfrm>
        </p:grpSpPr>
        <p:sp>
          <p:nvSpPr>
            <p:cNvPr id="57" name="Rectangle 56"/>
            <p:cNvSpPr/>
            <p:nvPr/>
          </p:nvSpPr>
          <p:spPr bwMode="auto">
            <a:xfrm>
              <a:off x="3949792" y="5953957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2892667" y="5942508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59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7657026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61" name="Group 8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100368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369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370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0362" name="TextBox 9"/>
          <p:cNvSpPr txBox="1">
            <a:spLocks noChangeArrowheads="1"/>
          </p:cNvSpPr>
          <p:nvPr/>
        </p:nvSpPr>
        <p:spPr bwMode="auto">
          <a:xfrm>
            <a:off x="5526751" y="3124203"/>
            <a:ext cx="721650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306" eaLnBrk="1" hangingPunct="1"/>
            <a:r>
              <a:rPr lang="en-US" sz="1406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100363" name="Straight Arrow Connector 11"/>
          <p:cNvCxnSpPr>
            <a:cxnSpLocks noChangeShapeType="1"/>
            <a:stCxn id="100362" idx="1"/>
          </p:cNvCxnSpPr>
          <p:nvPr/>
        </p:nvCxnSpPr>
        <p:spPr bwMode="auto">
          <a:xfrm flipH="1">
            <a:off x="4800605" y="3278535"/>
            <a:ext cx="726146" cy="742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30" name="Group 29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1" name="Straight Connector 30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Rectangle 40"/>
            <p:cNvSpPr/>
            <p:nvPr/>
          </p:nvSpPr>
          <p:spPr bwMode="auto">
            <a:xfrm>
              <a:off x="2590800" y="5105400"/>
              <a:ext cx="304800" cy="38100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sp>
        <p:nvSpPr>
          <p:cNvPr id="100365" name="Rectangle 37"/>
          <p:cNvSpPr>
            <a:spLocks noChangeArrowheads="1"/>
          </p:cNvSpPr>
          <p:nvPr/>
        </p:nvSpPr>
        <p:spPr bwMode="auto">
          <a:xfrm>
            <a:off x="5257800" y="40386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0366" name="Rectangle 36"/>
          <p:cNvSpPr>
            <a:spLocks noChangeArrowheads="1"/>
          </p:cNvSpPr>
          <p:nvPr/>
        </p:nvSpPr>
        <p:spPr bwMode="auto">
          <a:xfrm>
            <a:off x="5562601" y="4038601"/>
            <a:ext cx="304800" cy="3810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0367" name="Rectangle 41"/>
          <p:cNvSpPr>
            <a:spLocks noChangeArrowheads="1"/>
          </p:cNvSpPr>
          <p:nvPr/>
        </p:nvSpPr>
        <p:spPr bwMode="auto">
          <a:xfrm>
            <a:off x="5867400" y="40386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2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delay: “pipe”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DFEA05-910A-644D-BCBC-E504C487666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35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5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grpSp>
        <p:nvGrpSpPr>
          <p:cNvPr id="46" name="Group 45"/>
          <p:cNvGrpSpPr/>
          <p:nvPr/>
        </p:nvGrpSpPr>
        <p:grpSpPr>
          <a:xfrm rot="20179596">
            <a:off x="1081621" y="4908987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47" name="Rectangle 46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2" name="Group 1"/>
          <p:cNvGrpSpPr>
            <a:grpSpLocks/>
          </p:cNvGrpSpPr>
          <p:nvPr/>
        </p:nvGrpSpPr>
        <p:grpSpPr bwMode="auto">
          <a:xfrm rot="1739168">
            <a:off x="1140898" y="3046387"/>
            <a:ext cx="3276600" cy="392440"/>
            <a:chOff x="2590800" y="5942508"/>
            <a:chExt cx="3276600" cy="392739"/>
          </a:xfrm>
        </p:grpSpPr>
        <p:sp>
          <p:nvSpPr>
            <p:cNvPr id="55" name="Rectangle 54"/>
            <p:cNvSpPr/>
            <p:nvPr/>
          </p:nvSpPr>
          <p:spPr bwMode="auto">
            <a:xfrm>
              <a:off x="3949792" y="5953957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2892667" y="5942508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57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9" name="TextBox 58"/>
          <p:cNvSpPr txBox="1"/>
          <p:nvPr/>
        </p:nvSpPr>
        <p:spPr>
          <a:xfrm>
            <a:off x="4648200" y="5486400"/>
            <a:ext cx="4267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FF"/>
                </a:solidFill>
                <a:ea typeface="Arial" charset="0"/>
                <a:cs typeface="Arial" charset="0"/>
              </a:rPr>
              <a:t>Transient Overload</a:t>
            </a:r>
          </a:p>
        </p:txBody>
      </p:sp>
    </p:spTree>
    <p:extLst>
      <p:ext uri="{BB962C8B-B14F-4D97-AF65-F5344CB8AC3E}">
        <p14:creationId xmlns:p14="http://schemas.microsoft.com/office/powerpoint/2010/main" val="26312679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61" name="Group 8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100368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369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370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0362" name="TextBox 9"/>
          <p:cNvSpPr txBox="1">
            <a:spLocks noChangeArrowheads="1"/>
          </p:cNvSpPr>
          <p:nvPr/>
        </p:nvSpPr>
        <p:spPr bwMode="auto">
          <a:xfrm>
            <a:off x="5526751" y="3124203"/>
            <a:ext cx="721650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306" eaLnBrk="1" hangingPunct="1"/>
            <a:r>
              <a:rPr lang="en-US" sz="1406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100363" name="Straight Arrow Connector 11"/>
          <p:cNvCxnSpPr>
            <a:cxnSpLocks noChangeShapeType="1"/>
            <a:stCxn id="100362" idx="1"/>
          </p:cNvCxnSpPr>
          <p:nvPr/>
        </p:nvCxnSpPr>
        <p:spPr bwMode="auto">
          <a:xfrm flipH="1">
            <a:off x="4800605" y="3278535"/>
            <a:ext cx="726146" cy="742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30" name="Group 29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1" name="Straight Connector 30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Rectangle 40"/>
            <p:cNvSpPr/>
            <p:nvPr/>
          </p:nvSpPr>
          <p:spPr bwMode="auto">
            <a:xfrm>
              <a:off x="2590800" y="5105400"/>
              <a:ext cx="304800" cy="38100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sp>
        <p:nvSpPr>
          <p:cNvPr id="100365" name="Rectangle 37"/>
          <p:cNvSpPr>
            <a:spLocks noChangeArrowheads="1"/>
          </p:cNvSpPr>
          <p:nvPr/>
        </p:nvSpPr>
        <p:spPr bwMode="auto">
          <a:xfrm>
            <a:off x="5257800" y="40386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0366" name="Rectangle 36"/>
          <p:cNvSpPr>
            <a:spLocks noChangeArrowheads="1"/>
          </p:cNvSpPr>
          <p:nvPr/>
        </p:nvSpPr>
        <p:spPr bwMode="auto">
          <a:xfrm>
            <a:off x="5562601" y="4038601"/>
            <a:ext cx="304800" cy="3810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0367" name="Rectangle 41"/>
          <p:cNvSpPr>
            <a:spLocks noChangeArrowheads="1"/>
          </p:cNvSpPr>
          <p:nvPr/>
        </p:nvSpPr>
        <p:spPr bwMode="auto">
          <a:xfrm>
            <a:off x="5867400" y="40386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2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Persistent overload leads to packet drop/loss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1CBF44-22A7-E04F-9CB4-C594C9E530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35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5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grpSp>
        <p:nvGrpSpPr>
          <p:cNvPr id="46" name="Group 45"/>
          <p:cNvGrpSpPr/>
          <p:nvPr/>
        </p:nvGrpSpPr>
        <p:grpSpPr>
          <a:xfrm rot="20179596">
            <a:off x="1084207" y="4908445"/>
            <a:ext cx="3276600" cy="393881"/>
            <a:chOff x="2590800" y="5105400"/>
            <a:chExt cx="3276600" cy="393881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47" name="Rectangle 46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562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5247606" y="5118281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2" name="Group 1"/>
          <p:cNvGrpSpPr>
            <a:grpSpLocks/>
          </p:cNvGrpSpPr>
          <p:nvPr/>
        </p:nvGrpSpPr>
        <p:grpSpPr bwMode="auto">
          <a:xfrm rot="1739168">
            <a:off x="1141413" y="3040064"/>
            <a:ext cx="3276600" cy="403225"/>
            <a:chOff x="2590800" y="5936044"/>
            <a:chExt cx="3276600" cy="403532"/>
          </a:xfrm>
        </p:grpSpPr>
        <p:sp>
          <p:nvSpPr>
            <p:cNvPr id="53" name="Rectangle 52"/>
            <p:cNvSpPr/>
            <p:nvPr/>
          </p:nvSpPr>
          <p:spPr bwMode="auto">
            <a:xfrm>
              <a:off x="5514679" y="5958144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5244407" y="5935445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3949792" y="5953957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2892667" y="5942508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57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0" name="Rectangle 39"/>
          <p:cNvSpPr/>
          <p:nvPr/>
        </p:nvSpPr>
        <p:spPr bwMode="auto">
          <a:xfrm rot="5400000">
            <a:off x="4381500" y="34671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 rot="5400000">
            <a:off x="4381500" y="3162300"/>
            <a:ext cx="304800" cy="381000"/>
          </a:xfrm>
          <a:prstGeom prst="rect">
            <a:avLst/>
          </a:prstGeom>
          <a:solidFill>
            <a:srgbClr val="CCFFFF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 rot="5400000">
            <a:off x="4381500" y="28575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0" name="Rectangle 59"/>
          <p:cNvSpPr/>
          <p:nvPr/>
        </p:nvSpPr>
        <p:spPr bwMode="auto">
          <a:xfrm rot="5400000">
            <a:off x="4381500" y="2552700"/>
            <a:ext cx="304800" cy="381000"/>
          </a:xfrm>
          <a:prstGeom prst="rect">
            <a:avLst/>
          </a:prstGeom>
          <a:solidFill>
            <a:srgbClr val="CCFFFF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38" name="&quot;No&quot; Symbol 37"/>
          <p:cNvSpPr/>
          <p:nvPr/>
        </p:nvSpPr>
        <p:spPr bwMode="auto">
          <a:xfrm>
            <a:off x="4306837" y="2362200"/>
            <a:ext cx="457200" cy="457200"/>
          </a:xfrm>
          <a:prstGeom prst="noSmoking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571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does a packet have to sit in a buffer before it is processed?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Depends on traffic pattern</a:t>
            </a:r>
          </a:p>
          <a:p>
            <a:pPr lvl="1"/>
            <a:r>
              <a:rPr lang="en-US" dirty="0"/>
              <a:t>Arrival rate at the queue</a:t>
            </a:r>
          </a:p>
          <a:p>
            <a:pPr lvl="1"/>
            <a:r>
              <a:rPr lang="en-US" dirty="0"/>
              <a:t>Nature of arriving traffic (bursty or not?)</a:t>
            </a:r>
          </a:p>
          <a:p>
            <a:pPr lvl="1"/>
            <a:r>
              <a:rPr lang="en-US" dirty="0"/>
              <a:t>Transmission rate of outgoing link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980F9B-53A6-F143-9245-CB9A67DA1D6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0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does a packet have to sit in a buffer before it is processed?</a:t>
            </a:r>
            <a:br>
              <a:rPr lang="en-US" dirty="0"/>
            </a:br>
            <a:endParaRPr lang="en-US" dirty="0"/>
          </a:p>
          <a:p>
            <a:r>
              <a:rPr lang="en-US" dirty="0"/>
              <a:t>Characterized with statistical measures</a:t>
            </a:r>
          </a:p>
          <a:p>
            <a:pPr lvl="1"/>
            <a:r>
              <a:rPr lang="en-US" dirty="0"/>
              <a:t>Average queuing delay</a:t>
            </a:r>
          </a:p>
          <a:p>
            <a:pPr lvl="1"/>
            <a:r>
              <a:rPr lang="en-US" dirty="0"/>
              <a:t>Variance of queuing delay</a:t>
            </a:r>
          </a:p>
          <a:p>
            <a:pPr lvl="1"/>
            <a:r>
              <a:rPr lang="en-US" dirty="0"/>
              <a:t>Probability delay exceeds a threshold value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EDB69F-DA61-CF46-B65A-E72F4613091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02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queueing theory 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Arrival process: how packets arrive</a:t>
            </a:r>
          </a:p>
          <a:p>
            <a:pPr lvl="1"/>
            <a:r>
              <a:rPr lang="en-US" dirty="0"/>
              <a:t>Average rate A</a:t>
            </a:r>
          </a:p>
          <a:p>
            <a:pPr lvl="1"/>
            <a:endParaRPr lang="en-US" dirty="0"/>
          </a:p>
          <a:p>
            <a:r>
              <a:rPr lang="en-US" dirty="0"/>
              <a:t>W: average time packets wait in the queue</a:t>
            </a:r>
          </a:p>
          <a:p>
            <a:pPr lvl="1"/>
            <a:r>
              <a:rPr lang="en-US" dirty="0"/>
              <a:t>W for “waiting time”</a:t>
            </a:r>
          </a:p>
          <a:p>
            <a:endParaRPr lang="en-US" dirty="0"/>
          </a:p>
          <a:p>
            <a:r>
              <a:rPr lang="en-US" dirty="0"/>
              <a:t>L: average number of packets waiting in the queue</a:t>
            </a:r>
          </a:p>
          <a:p>
            <a:pPr lvl="1"/>
            <a:r>
              <a:rPr lang="en-US" dirty="0"/>
              <a:t>L for “length of queue”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8015A-C04B-A440-9529-EEA2AB54EF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6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Little’s Law (1961)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L = A x W</a:t>
            </a:r>
          </a:p>
          <a:p>
            <a:endParaRPr lang="en-US" dirty="0"/>
          </a:p>
          <a:p>
            <a:r>
              <a:rPr lang="en-US" dirty="0"/>
              <a:t>Compute L: count packets in queue every second</a:t>
            </a:r>
          </a:p>
          <a:p>
            <a:endParaRPr lang="en-US" dirty="0"/>
          </a:p>
          <a:p>
            <a:r>
              <a:rPr lang="en-US" dirty="0"/>
              <a:t>Why do you care?</a:t>
            </a:r>
          </a:p>
          <a:p>
            <a:pPr lvl="1"/>
            <a:r>
              <a:rPr lang="en-US" dirty="0"/>
              <a:t>Easy to compute L, harder to compute 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A4361-5B37-334B-8897-0C956A34102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0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course</a:t>
            </a:r>
            <a:r>
              <a:rPr lang="zh-CN" altLang="en-US" dirty="0"/>
              <a:t> </a:t>
            </a:r>
            <a:r>
              <a:rPr lang="en-US" dirty="0"/>
              <a:t>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The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trillion-dollar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question: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b="1" i="1" dirty="0">
                <a:solidFill>
                  <a:srgbClr val="FF0000"/>
                </a:solidFill>
              </a:rPr>
              <a:t>How</a:t>
            </a:r>
            <a:r>
              <a:rPr lang="zh-CN" altLang="en-US" b="1" i="1" dirty="0">
                <a:solidFill>
                  <a:srgbClr val="FF0000"/>
                </a:solidFill>
              </a:rPr>
              <a:t> </a:t>
            </a:r>
            <a:r>
              <a:rPr lang="en-US" altLang="zh-CN" b="1" i="1" dirty="0">
                <a:solidFill>
                  <a:srgbClr val="FF0000"/>
                </a:solidFill>
              </a:rPr>
              <a:t>can</a:t>
            </a:r>
            <a:r>
              <a:rPr lang="zh-CN" altLang="en-US" b="1" i="1" dirty="0">
                <a:solidFill>
                  <a:srgbClr val="FF0000"/>
                </a:solidFill>
              </a:rPr>
              <a:t> </a:t>
            </a:r>
            <a:r>
              <a:rPr lang="en-US" altLang="zh-CN" b="1" i="1" dirty="0">
                <a:solidFill>
                  <a:srgbClr val="FF0000"/>
                </a:solidFill>
              </a:rPr>
              <a:t>machines</a:t>
            </a:r>
            <a:r>
              <a:rPr lang="zh-CN" altLang="en-US" b="1" i="1" dirty="0">
                <a:solidFill>
                  <a:srgbClr val="FF0000"/>
                </a:solidFill>
              </a:rPr>
              <a:t> </a:t>
            </a:r>
            <a:r>
              <a:rPr lang="en-US" altLang="zh-CN" b="1" i="1" dirty="0">
                <a:solidFill>
                  <a:srgbClr val="FF0000"/>
                </a:solidFill>
              </a:rPr>
              <a:t>communicate?</a:t>
            </a:r>
            <a:endParaRPr lang="en-US" b="1" i="1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machines</a:t>
            </a:r>
            <a:r>
              <a:rPr lang="zh-CN" altLang="en-US" dirty="0"/>
              <a:t> </a:t>
            </a:r>
            <a:r>
              <a:rPr lang="en-US" altLang="zh-CN" dirty="0"/>
              <a:t>=&gt;</a:t>
            </a:r>
            <a:r>
              <a:rPr lang="zh-CN" altLang="en-US" dirty="0"/>
              <a:t> </a:t>
            </a:r>
            <a:r>
              <a:rPr lang="en-US" altLang="zh-CN" dirty="0"/>
              <a:t>link</a:t>
            </a:r>
          </a:p>
          <a:p>
            <a:pPr lvl="1"/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machines</a:t>
            </a:r>
            <a:r>
              <a:rPr lang="zh-CN" altLang="en-US" dirty="0"/>
              <a:t> </a:t>
            </a:r>
            <a:r>
              <a:rPr lang="en-US" altLang="zh-CN" dirty="0"/>
              <a:t>=&gt;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</a:p>
          <a:p>
            <a:pPr lvl="1"/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networks</a:t>
            </a:r>
            <a:r>
              <a:rPr lang="zh-CN" altLang="en-US" dirty="0"/>
              <a:t> </a:t>
            </a:r>
            <a:r>
              <a:rPr lang="en-US" altLang="zh-CN" dirty="0"/>
              <a:t>=&gt;</a:t>
            </a:r>
            <a:r>
              <a:rPr lang="zh-CN" altLang="en-US" dirty="0"/>
              <a:t> </a:t>
            </a:r>
            <a:r>
              <a:rPr lang="en-US" altLang="zh-CN" dirty="0"/>
              <a:t>Inter-network</a:t>
            </a:r>
            <a:r>
              <a:rPr lang="zh-CN" altLang="en-US" dirty="0"/>
              <a:t> </a:t>
            </a:r>
            <a:r>
              <a:rPr lang="en-US" altLang="zh-CN" dirty="0"/>
              <a:t>=&gt;</a:t>
            </a:r>
            <a:r>
              <a:rPr lang="zh-CN" altLang="en-US" dirty="0"/>
              <a:t> </a:t>
            </a:r>
            <a:r>
              <a:rPr lang="en-US" altLang="zh-CN" dirty="0"/>
              <a:t>Internet!</a:t>
            </a:r>
            <a:endParaRPr lang="en-US" dirty="0"/>
          </a:p>
          <a:p>
            <a:r>
              <a:rPr lang="en-US" dirty="0"/>
              <a:t>What it’s not about</a:t>
            </a:r>
          </a:p>
          <a:p>
            <a:pPr lvl="1"/>
            <a:r>
              <a:rPr lang="en-US" dirty="0"/>
              <a:t>How to design web pages</a:t>
            </a:r>
          </a:p>
          <a:p>
            <a:pPr lvl="1"/>
            <a:r>
              <a:rPr lang="en-US" dirty="0"/>
              <a:t>How to write web services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B2248-7B06-EC43-9C9C-1B1029EEA6B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44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4. Processing Delay</a:t>
            </a:r>
            <a:endParaRPr lang="en-US" dirty="0"/>
          </a:p>
        </p:txBody>
      </p:sp>
      <p:sp>
        <p:nvSpPr>
          <p:cNvPr id="699" name="Shape 699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0"/>
              </a:spcBef>
            </a:lvl1pPr>
          </a:lstStyle>
          <a:p>
            <a:pPr lvl="0"/>
            <a:r>
              <a:rPr lang="en-US" dirty="0"/>
              <a:t>How long does the switch take to process a  packet?</a:t>
            </a:r>
          </a:p>
          <a:p>
            <a:pPr lvl="1"/>
            <a:r>
              <a:rPr lang="en-US" dirty="0"/>
              <a:t>Negligible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79FC1-F369-994A-B5E1-32467B8CA2F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3078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/>
          <p:nvPr/>
        </p:nvSpPr>
        <p:spPr>
          <a:xfrm flipV="1">
            <a:off x="1690867" y="2498379"/>
            <a:ext cx="5941457" cy="65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881" name="Shape 881"/>
          <p:cNvSpPr/>
          <p:nvPr/>
        </p:nvSpPr>
        <p:spPr>
          <a:xfrm>
            <a:off x="7536656" y="232171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882" name="Shape 882"/>
          <p:cNvSpPr/>
          <p:nvPr/>
        </p:nvSpPr>
        <p:spPr>
          <a:xfrm>
            <a:off x="3126645" y="2168678"/>
            <a:ext cx="558594" cy="510230"/>
          </a:xfrm>
          <a:prstGeom prst="roundRect">
            <a:avLst>
              <a:gd name="adj" fmla="val 10000"/>
            </a:avLst>
          </a:prstGeom>
          <a:solidFill>
            <a:schemeClr val="bg2">
              <a:lumMod val="50000"/>
            </a:schemeClr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883" name="Shape 883"/>
          <p:cNvSpPr/>
          <p:nvPr/>
        </p:nvSpPr>
        <p:spPr>
          <a:xfrm>
            <a:off x="886181" y="2605413"/>
            <a:ext cx="1523397" cy="67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tr</a:t>
            </a:r>
            <a:r>
              <a:rPr sz="1969" b="0" dirty="0"/>
              <a:t>ansmission</a:t>
            </a:r>
            <a:br>
              <a:rPr lang="en-US" sz="1969" b="0" dirty="0"/>
            </a:br>
            <a:r>
              <a:rPr sz="1969" b="0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delay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41B1F7-BF7E-9A49-A35B-7CC259233EC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885" name="Shape 885"/>
          <p:cNvSpPr/>
          <p:nvPr/>
        </p:nvSpPr>
        <p:spPr>
          <a:xfrm>
            <a:off x="1464469" y="232171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7" name="Shape 882"/>
          <p:cNvSpPr/>
          <p:nvPr/>
        </p:nvSpPr>
        <p:spPr>
          <a:xfrm>
            <a:off x="5676805" y="2212314"/>
            <a:ext cx="558594" cy="510230"/>
          </a:xfrm>
          <a:prstGeom prst="roundRect">
            <a:avLst>
              <a:gd name="adj" fmla="val 10000"/>
            </a:avLst>
          </a:prstGeom>
          <a:solidFill>
            <a:schemeClr val="bg2">
              <a:lumMod val="50000"/>
            </a:schemeClr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8" name="Shape 883"/>
          <p:cNvSpPr/>
          <p:nvPr/>
        </p:nvSpPr>
        <p:spPr>
          <a:xfrm>
            <a:off x="1752600" y="2954235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propagation</a:t>
            </a:r>
            <a:r>
              <a:rPr sz="1969" b="0" dirty="0"/>
              <a:t> </a:t>
            </a:r>
          </a:p>
        </p:txBody>
      </p:sp>
      <p:sp>
        <p:nvSpPr>
          <p:cNvPr id="19" name="Shape 883"/>
          <p:cNvSpPr/>
          <p:nvPr/>
        </p:nvSpPr>
        <p:spPr>
          <a:xfrm>
            <a:off x="2673129" y="3268233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queueing</a:t>
            </a:r>
            <a:endParaRPr sz="1969" b="0" dirty="0"/>
          </a:p>
        </p:txBody>
      </p:sp>
      <p:sp>
        <p:nvSpPr>
          <p:cNvPr id="20" name="Shape 883"/>
          <p:cNvSpPr/>
          <p:nvPr/>
        </p:nvSpPr>
        <p:spPr>
          <a:xfrm>
            <a:off x="2673129" y="3562941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processing</a:t>
            </a:r>
            <a:endParaRPr sz="1969" b="0" dirty="0"/>
          </a:p>
        </p:txBody>
      </p:sp>
      <p:sp>
        <p:nvSpPr>
          <p:cNvPr id="21" name="Shape 883"/>
          <p:cNvSpPr/>
          <p:nvPr/>
        </p:nvSpPr>
        <p:spPr>
          <a:xfrm>
            <a:off x="3238347" y="3946601"/>
            <a:ext cx="1523397" cy="67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tr</a:t>
            </a:r>
            <a:r>
              <a:rPr sz="1969" b="0" dirty="0"/>
              <a:t>ansmission</a:t>
            </a:r>
            <a:br>
              <a:rPr lang="en-US" sz="1969" b="0" dirty="0"/>
            </a:br>
            <a:r>
              <a:rPr sz="1969" b="0" dirty="0"/>
              <a:t> </a:t>
            </a:r>
          </a:p>
        </p:txBody>
      </p:sp>
      <p:sp>
        <p:nvSpPr>
          <p:cNvPr id="22" name="Shape 883"/>
          <p:cNvSpPr/>
          <p:nvPr/>
        </p:nvSpPr>
        <p:spPr>
          <a:xfrm>
            <a:off x="4115403" y="4295422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propagation</a:t>
            </a:r>
            <a:r>
              <a:rPr sz="1969" b="0" dirty="0"/>
              <a:t> </a:t>
            </a:r>
          </a:p>
        </p:txBody>
      </p:sp>
      <p:sp>
        <p:nvSpPr>
          <p:cNvPr id="23" name="Shape 883"/>
          <p:cNvSpPr/>
          <p:nvPr/>
        </p:nvSpPr>
        <p:spPr>
          <a:xfrm>
            <a:off x="5253224" y="4693822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queueing</a:t>
            </a:r>
            <a:endParaRPr sz="1969" b="0" dirty="0"/>
          </a:p>
        </p:txBody>
      </p:sp>
      <p:sp>
        <p:nvSpPr>
          <p:cNvPr id="24" name="Shape 883"/>
          <p:cNvSpPr/>
          <p:nvPr/>
        </p:nvSpPr>
        <p:spPr>
          <a:xfrm>
            <a:off x="5253224" y="4988529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processing</a:t>
            </a:r>
            <a:endParaRPr sz="1969" b="0" dirty="0"/>
          </a:p>
        </p:txBody>
      </p:sp>
      <p:sp>
        <p:nvSpPr>
          <p:cNvPr id="25" name="Shape 883"/>
          <p:cNvSpPr/>
          <p:nvPr/>
        </p:nvSpPr>
        <p:spPr>
          <a:xfrm>
            <a:off x="5818442" y="5372190"/>
            <a:ext cx="1523397" cy="67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tr</a:t>
            </a:r>
            <a:r>
              <a:rPr sz="1969" b="0" dirty="0"/>
              <a:t>ansmission</a:t>
            </a:r>
            <a:br>
              <a:rPr lang="en-US" sz="1969" b="0" dirty="0"/>
            </a:br>
            <a:r>
              <a:rPr sz="1969" b="0" dirty="0"/>
              <a:t> </a:t>
            </a:r>
          </a:p>
        </p:txBody>
      </p:sp>
      <p:sp>
        <p:nvSpPr>
          <p:cNvPr id="26" name="Shape 883"/>
          <p:cNvSpPr/>
          <p:nvPr/>
        </p:nvSpPr>
        <p:spPr>
          <a:xfrm>
            <a:off x="6540054" y="5721011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propagation</a:t>
            </a:r>
            <a:r>
              <a:rPr sz="1969" b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4575031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3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79D5E-2056-194B-A101-F493B513D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Trip Time (RTT)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280911-4B5E-2846-BF9A-91A197454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for a packet to go from a source to a destination and to come back</a:t>
            </a:r>
          </a:p>
          <a:p>
            <a:endParaRPr lang="en-US" dirty="0"/>
          </a:p>
          <a:p>
            <a:r>
              <a:rPr lang="en-US" dirty="0"/>
              <a:t>Why do we care?</a:t>
            </a:r>
          </a:p>
          <a:p>
            <a:pPr lvl="1"/>
            <a:r>
              <a:rPr lang="en-US" dirty="0"/>
              <a:t>Measuring delay is hard from one end</a:t>
            </a:r>
          </a:p>
          <a:p>
            <a:endParaRPr lang="en-US" dirty="0"/>
          </a:p>
          <a:p>
            <a:r>
              <a:rPr lang="en-US" dirty="0"/>
              <a:t>RTT/2 equals </a:t>
            </a:r>
            <a:r>
              <a:rPr lang="en-US" i="1" dirty="0"/>
              <a:t>average</a:t>
            </a:r>
            <a:r>
              <a:rPr lang="en-US" dirty="0"/>
              <a:t> end-to-end delay</a:t>
            </a:r>
          </a:p>
          <a:p>
            <a:pPr lvl="1"/>
            <a:r>
              <a:rPr lang="en-US" dirty="0"/>
              <a:t>Why not exact?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CD3F6E-71B2-5644-8987-6113E63D4B3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46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fraction of the packets sent to a destination are dropped?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0C876B-9329-8247-B343-64D20B9058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8343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what rate is the destination receiving data from the source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C1B576-03AA-4145-A102-F94EFC83A58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3560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959"/>
          <p:cNvSpPr/>
          <p:nvPr/>
        </p:nvSpPr>
        <p:spPr>
          <a:xfrm>
            <a:off x="3429000" y="4515329"/>
            <a:ext cx="4098726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 b="0"/>
              <a:t>F/R  + propagation delay</a:t>
            </a:r>
          </a:p>
        </p:txBody>
      </p:sp>
      <p:sp>
        <p:nvSpPr>
          <p:cNvPr id="960" name="Shape 960"/>
          <p:cNvSpPr/>
          <p:nvPr/>
        </p:nvSpPr>
        <p:spPr>
          <a:xfrm>
            <a:off x="4000499" y="4304109"/>
            <a:ext cx="2982516" cy="892969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961" name="Shape 961"/>
          <p:cNvSpPr/>
          <p:nvPr/>
        </p:nvSpPr>
        <p:spPr>
          <a:xfrm>
            <a:off x="1074719" y="2486536"/>
            <a:ext cx="7137409" cy="232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962" name="Shape 962"/>
          <p:cNvSpPr/>
          <p:nvPr/>
        </p:nvSpPr>
        <p:spPr>
          <a:xfrm>
            <a:off x="8001000" y="2309811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7C9B6-0B40-6B4A-8112-0211959A194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964" name="Shape 964"/>
          <p:cNvSpPr/>
          <p:nvPr/>
        </p:nvSpPr>
        <p:spPr>
          <a:xfrm>
            <a:off x="848320" y="2309811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 b="0"/>
          </a:p>
        </p:txBody>
      </p:sp>
      <p:sp>
        <p:nvSpPr>
          <p:cNvPr id="965" name="Shape 965"/>
          <p:cNvSpPr/>
          <p:nvPr/>
        </p:nvSpPr>
        <p:spPr>
          <a:xfrm flipH="1" flipV="1">
            <a:off x="1371600" y="2178480"/>
            <a:ext cx="0" cy="267691"/>
          </a:xfrm>
          <a:prstGeom prst="line">
            <a:avLst/>
          </a:prstGeom>
          <a:ln w="38100">
            <a:solidFill>
              <a:srgbClr val="5E5E5E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 b="0"/>
          </a:p>
        </p:txBody>
      </p:sp>
      <p:sp>
        <p:nvSpPr>
          <p:cNvPr id="966" name="Shape 966"/>
          <p:cNvSpPr/>
          <p:nvPr/>
        </p:nvSpPr>
        <p:spPr>
          <a:xfrm>
            <a:off x="817959" y="1716880"/>
            <a:ext cx="497324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T</a:t>
            </a:r>
            <a:r>
              <a:rPr sz="2531" b="0" dirty="0"/>
              <a:t>ransmission rate R bits/sec</a:t>
            </a:r>
          </a:p>
        </p:txBody>
      </p:sp>
      <p:sp>
        <p:nvSpPr>
          <p:cNvPr id="968" name="Shape 968"/>
          <p:cNvSpPr/>
          <p:nvPr/>
        </p:nvSpPr>
        <p:spPr>
          <a:xfrm>
            <a:off x="634008" y="5260958"/>
            <a:ext cx="4471392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 b="0" dirty="0"/>
              <a:t>Average throughput = </a:t>
            </a:r>
          </a:p>
        </p:txBody>
      </p:sp>
      <p:sp>
        <p:nvSpPr>
          <p:cNvPr id="972" name="Shape 972"/>
          <p:cNvSpPr/>
          <p:nvPr/>
        </p:nvSpPr>
        <p:spPr>
          <a:xfrm>
            <a:off x="625078" y="4515329"/>
            <a:ext cx="2732484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 b="0" dirty="0"/>
              <a:t>Transfer time</a:t>
            </a:r>
            <a:r>
              <a:rPr lang="en-US" sz="2531" b="0" dirty="0"/>
              <a:t> (T)</a:t>
            </a:r>
            <a:r>
              <a:rPr sz="2531" b="0" dirty="0"/>
              <a:t> =</a:t>
            </a:r>
          </a:p>
        </p:txBody>
      </p:sp>
      <p:sp>
        <p:nvSpPr>
          <p:cNvPr id="973" name="Shape 973"/>
          <p:cNvSpPr/>
          <p:nvPr/>
        </p:nvSpPr>
        <p:spPr>
          <a:xfrm>
            <a:off x="553641" y="2910844"/>
            <a:ext cx="3053953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F</a:t>
            </a:r>
            <a:r>
              <a:rPr sz="2531" b="0" dirty="0"/>
              <a:t>ile of size F bits</a:t>
            </a:r>
          </a:p>
        </p:txBody>
      </p:sp>
      <p:sp>
        <p:nvSpPr>
          <p:cNvPr id="974" name="Shape 974"/>
          <p:cNvSpPr/>
          <p:nvPr/>
        </p:nvSpPr>
        <p:spPr>
          <a:xfrm>
            <a:off x="3910011" y="5253641"/>
            <a:ext cx="1838325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F/T </a:t>
            </a:r>
            <a:r>
              <a:rPr lang="en-US" sz="2800" b="0" dirty="0"/>
              <a:t>≈</a:t>
            </a:r>
            <a:r>
              <a:rPr lang="en-US" sz="2531" b="0" dirty="0"/>
              <a:t> R</a:t>
            </a:r>
            <a:endParaRPr sz="2531" b="0" dirty="0"/>
          </a:p>
        </p:txBody>
      </p:sp>
      <p:sp>
        <p:nvSpPr>
          <p:cNvPr id="975" name="Shape 975"/>
          <p:cNvSpPr/>
          <p:nvPr/>
        </p:nvSpPr>
        <p:spPr>
          <a:xfrm>
            <a:off x="553641" y="3348399"/>
            <a:ext cx="341114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P</a:t>
            </a:r>
            <a:r>
              <a:rPr sz="2531" b="0" dirty="0"/>
              <a:t>ackets of size L bits</a:t>
            </a:r>
          </a:p>
        </p:txBody>
      </p:sp>
    </p:spTree>
    <p:extLst>
      <p:ext uri="{BB962C8B-B14F-4D97-AF65-F5344CB8AC3E}">
        <p14:creationId xmlns:p14="http://schemas.microsoft.com/office/powerpoint/2010/main" val="2219707476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9" grpId="0" animBg="1" advAuto="0"/>
      <p:bldP spid="960" grpId="0" animBg="1" advAuto="0"/>
      <p:bldP spid="965" grpId="0" animBg="1" advAuto="0"/>
      <p:bldP spid="966" grpId="0" animBg="1" advAuto="0"/>
      <p:bldP spid="968" grpId="0" animBg="1" advAuto="0"/>
      <p:bldP spid="972" grpId="0" animBg="1" advAuto="0"/>
      <p:bldP spid="973" grpId="0" animBg="1" advAuto="0"/>
      <p:bldP spid="974" grpId="0" animBg="1" advAuto="0"/>
      <p:bldP spid="975" grpId="0" animBg="1" advAuto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throughput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77E310F-EF3E-5845-A38F-15C57DB9E4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5" name="Shape 961"/>
          <p:cNvSpPr/>
          <p:nvPr/>
        </p:nvSpPr>
        <p:spPr>
          <a:xfrm>
            <a:off x="1074719" y="2486536"/>
            <a:ext cx="7137409" cy="232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" name="Shape 962"/>
          <p:cNvSpPr/>
          <p:nvPr/>
        </p:nvSpPr>
        <p:spPr>
          <a:xfrm>
            <a:off x="8001000" y="2309811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7" name="Shape 964"/>
          <p:cNvSpPr/>
          <p:nvPr/>
        </p:nvSpPr>
        <p:spPr>
          <a:xfrm>
            <a:off x="848320" y="2309811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 b="0"/>
          </a:p>
        </p:txBody>
      </p:sp>
      <p:sp>
        <p:nvSpPr>
          <p:cNvPr id="8" name="Shape 965"/>
          <p:cNvSpPr/>
          <p:nvPr/>
        </p:nvSpPr>
        <p:spPr>
          <a:xfrm flipH="1" flipV="1">
            <a:off x="1371600" y="2178480"/>
            <a:ext cx="0" cy="267691"/>
          </a:xfrm>
          <a:prstGeom prst="line">
            <a:avLst/>
          </a:prstGeom>
          <a:ln w="38100">
            <a:solidFill>
              <a:srgbClr val="5E5E5E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 b="0"/>
          </a:p>
        </p:txBody>
      </p:sp>
      <p:sp>
        <p:nvSpPr>
          <p:cNvPr id="9" name="Shape 966"/>
          <p:cNvSpPr/>
          <p:nvPr/>
        </p:nvSpPr>
        <p:spPr>
          <a:xfrm>
            <a:off x="817959" y="1716880"/>
            <a:ext cx="299204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T</a:t>
            </a:r>
            <a:r>
              <a:rPr sz="2531" b="0" dirty="0"/>
              <a:t>ransmission rate R</a:t>
            </a:r>
          </a:p>
        </p:txBody>
      </p:sp>
      <p:sp>
        <p:nvSpPr>
          <p:cNvPr id="10" name="Shape 973"/>
          <p:cNvSpPr/>
          <p:nvPr/>
        </p:nvSpPr>
        <p:spPr>
          <a:xfrm>
            <a:off x="553641" y="2910844"/>
            <a:ext cx="3053953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F</a:t>
            </a:r>
            <a:r>
              <a:rPr sz="2531" b="0" dirty="0"/>
              <a:t>ile of size F bits</a:t>
            </a:r>
          </a:p>
        </p:txBody>
      </p:sp>
      <p:sp>
        <p:nvSpPr>
          <p:cNvPr id="11" name="Shape 975"/>
          <p:cNvSpPr/>
          <p:nvPr/>
        </p:nvSpPr>
        <p:spPr>
          <a:xfrm>
            <a:off x="553641" y="3348399"/>
            <a:ext cx="341114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P</a:t>
            </a:r>
            <a:r>
              <a:rPr sz="2531" b="0" dirty="0"/>
              <a:t>ackets of size L bits</a:t>
            </a:r>
          </a:p>
        </p:txBody>
      </p:sp>
      <p:sp>
        <p:nvSpPr>
          <p:cNvPr id="12" name="Shape 981"/>
          <p:cNvSpPr>
            <a:spLocks noChangeAspect="1"/>
          </p:cNvSpPr>
          <p:nvPr/>
        </p:nvSpPr>
        <p:spPr>
          <a:xfrm>
            <a:off x="4114799" y="2029336"/>
            <a:ext cx="914400" cy="914400"/>
          </a:xfrm>
          <a:prstGeom prst="roundRect">
            <a:avLst>
              <a:gd name="adj" fmla="val 11538"/>
            </a:avLst>
          </a:prstGeom>
          <a:solidFill>
            <a:srgbClr val="D6D6D6"/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 966"/>
          <p:cNvSpPr/>
          <p:nvPr/>
        </p:nvSpPr>
        <p:spPr>
          <a:xfrm>
            <a:off x="5129212" y="1716880"/>
            <a:ext cx="3862388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T</a:t>
            </a:r>
            <a:r>
              <a:rPr sz="2531" b="0" dirty="0"/>
              <a:t>ransmission rate R</a:t>
            </a:r>
            <a:r>
              <a:rPr lang="en-US" sz="2531" b="0" dirty="0"/>
              <a:t>’ &gt; R</a:t>
            </a:r>
            <a:endParaRPr sz="2531" b="0" dirty="0"/>
          </a:p>
        </p:txBody>
      </p:sp>
      <p:sp>
        <p:nvSpPr>
          <p:cNvPr id="14" name="Shape 965"/>
          <p:cNvSpPr/>
          <p:nvPr/>
        </p:nvSpPr>
        <p:spPr>
          <a:xfrm flipH="1" flipV="1">
            <a:off x="5867400" y="2170709"/>
            <a:ext cx="0" cy="267691"/>
          </a:xfrm>
          <a:prstGeom prst="line">
            <a:avLst/>
          </a:prstGeom>
          <a:ln w="38100">
            <a:solidFill>
              <a:srgbClr val="5E5E5E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 b="0"/>
          </a:p>
        </p:txBody>
      </p:sp>
      <p:sp>
        <p:nvSpPr>
          <p:cNvPr id="15" name="Shape 968"/>
          <p:cNvSpPr/>
          <p:nvPr/>
        </p:nvSpPr>
        <p:spPr>
          <a:xfrm>
            <a:off x="634008" y="5260958"/>
            <a:ext cx="4471392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 b="0"/>
              <a:t>Average throughput = </a:t>
            </a:r>
          </a:p>
        </p:txBody>
      </p:sp>
      <p:sp>
        <p:nvSpPr>
          <p:cNvPr id="16" name="Shape 974"/>
          <p:cNvSpPr/>
          <p:nvPr/>
        </p:nvSpPr>
        <p:spPr>
          <a:xfrm>
            <a:off x="3910012" y="5274352"/>
            <a:ext cx="2185988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>
                <a:solidFill>
                  <a:srgbClr val="0000FF"/>
                </a:solidFill>
              </a:rPr>
              <a:t>min{</a:t>
            </a:r>
            <a:r>
              <a:rPr sz="2531" b="0">
                <a:solidFill>
                  <a:srgbClr val="0000FF"/>
                </a:solidFill>
              </a:rPr>
              <a:t>R</a:t>
            </a:r>
            <a:r>
              <a:rPr lang="en-US" sz="2531" b="0">
                <a:solidFill>
                  <a:srgbClr val="0000FF"/>
                </a:solidFill>
              </a:rPr>
              <a:t>, R’} = R</a:t>
            </a:r>
            <a:endParaRPr sz="2531" b="0" dirty="0">
              <a:solidFill>
                <a:srgbClr val="0000FF"/>
              </a:solidFill>
            </a:endParaRPr>
          </a:p>
        </p:txBody>
      </p:sp>
      <p:sp>
        <p:nvSpPr>
          <p:cNvPr id="23" name="Shape 1001"/>
          <p:cNvSpPr/>
          <p:nvPr/>
        </p:nvSpPr>
        <p:spPr>
          <a:xfrm>
            <a:off x="2840396" y="4172890"/>
            <a:ext cx="4114800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0" dirty="0">
                <a:solidFill>
                  <a:srgbClr val="0000FF"/>
                </a:solidFill>
              </a:rPr>
              <a:t>bottleneck link</a:t>
            </a:r>
          </a:p>
        </p:txBody>
      </p:sp>
      <p:sp>
        <p:nvSpPr>
          <p:cNvPr id="24" name="Shape 1002"/>
          <p:cNvSpPr/>
          <p:nvPr/>
        </p:nvSpPr>
        <p:spPr>
          <a:xfrm flipH="1">
            <a:off x="3912028" y="2492393"/>
            <a:ext cx="0" cy="1737360"/>
          </a:xfrm>
          <a:prstGeom prst="line">
            <a:avLst/>
          </a:prstGeom>
          <a:ln w="38100">
            <a:solidFill>
              <a:srgbClr val="0000FF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2800" b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4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 advAuto="0"/>
      <p:bldP spid="14" grpId="0" animBg="1" advAuto="0"/>
      <p:bldP spid="15" grpId="0" animBg="1" advAuto="0"/>
      <p:bldP spid="16" grpId="0" animBg="1" advAuto="0"/>
      <p:bldP spid="23" grpId="0" animBg="1" advAuto="0"/>
      <p:bldP spid="24" grpId="0" animBg="1" advAuto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Summary</a:t>
            </a:r>
          </a:p>
        </p:txBody>
      </p:sp>
      <p:sp>
        <p:nvSpPr>
          <p:cNvPr id="259" name="Shape 25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How is the network shared?</a:t>
            </a:r>
          </a:p>
          <a:p>
            <a:pPr lvl="1"/>
            <a:r>
              <a:rPr lang="en-US" dirty="0"/>
              <a:t>On-demand or via reservation</a:t>
            </a:r>
          </a:p>
          <a:p>
            <a:pPr lvl="0"/>
            <a:r>
              <a:rPr lang="en-US" dirty="0"/>
              <a:t>How do we evaluate a network? </a:t>
            </a:r>
          </a:p>
          <a:p>
            <a:pPr lvl="1"/>
            <a:r>
              <a:rPr lang="en-US" dirty="0"/>
              <a:t>Bandwidth, delay, loss, …</a:t>
            </a:r>
          </a:p>
          <a:p>
            <a:pPr lvl="0"/>
            <a:r>
              <a:rPr lang="en-US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What is a network made of?</a:t>
            </a:r>
          </a:p>
          <a:p>
            <a:pPr lvl="1"/>
            <a:r>
              <a:rPr lang="en-US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Whatever physical infrastructure exist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See backup slides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E16B4-EF89-1949-9011-D69B3A37534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9762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A70B7-3E67-4D4A-8338-9ABE5F58104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018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network made of?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2135F7-A021-DF40-807A-9CBDE23DD52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81F2EB77-FB6C-2244-A076-ADF097535D48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599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What is a network?	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system of “links” that interconnect “nodes” in order to move “information” between nodes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We will focus primarily on the Internet</a:t>
            </a:r>
          </a:p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6632375-0665-694B-8D83-DFC566AA2E1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Oval 3"/>
          <p:cNvSpPr/>
          <p:nvPr/>
        </p:nvSpPr>
        <p:spPr bwMode="auto">
          <a:xfrm>
            <a:off x="4038600" y="3124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3352800" y="3886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38600" y="47244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4038600" y="3886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648200" y="3886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5257800" y="4267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5257800" y="3505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2667000" y="32766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2667000" y="3886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2667000" y="44958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cxnSp>
        <p:nvCxnSpPr>
          <p:cNvPr id="35853" name="Straight Connector 14"/>
          <p:cNvCxnSpPr>
            <a:cxnSpLocks noChangeShapeType="1"/>
            <a:stCxn id="11" idx="5"/>
            <a:endCxn id="5" idx="1"/>
          </p:cNvCxnSpPr>
          <p:nvPr/>
        </p:nvCxnSpPr>
        <p:spPr bwMode="auto">
          <a:xfrm>
            <a:off x="2927350" y="3536950"/>
            <a:ext cx="469900" cy="393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4" name="Straight Connector 15"/>
          <p:cNvCxnSpPr>
            <a:cxnSpLocks noChangeShapeType="1"/>
            <a:stCxn id="12" idx="6"/>
            <a:endCxn id="5" idx="2"/>
          </p:cNvCxnSpPr>
          <p:nvPr/>
        </p:nvCxnSpPr>
        <p:spPr bwMode="auto">
          <a:xfrm>
            <a:off x="2971800" y="4038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5" name="Straight Connector 18"/>
          <p:cNvCxnSpPr>
            <a:cxnSpLocks noChangeShapeType="1"/>
            <a:stCxn id="13" idx="7"/>
            <a:endCxn id="5" idx="3"/>
          </p:cNvCxnSpPr>
          <p:nvPr/>
        </p:nvCxnSpPr>
        <p:spPr bwMode="auto">
          <a:xfrm flipV="1">
            <a:off x="2927350" y="4146550"/>
            <a:ext cx="469900" cy="393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6" name="Straight Connector 21"/>
          <p:cNvCxnSpPr>
            <a:cxnSpLocks noChangeShapeType="1"/>
            <a:stCxn id="6" idx="0"/>
            <a:endCxn id="7" idx="4"/>
          </p:cNvCxnSpPr>
          <p:nvPr/>
        </p:nvCxnSpPr>
        <p:spPr bwMode="auto">
          <a:xfrm flipV="1">
            <a:off x="4191000" y="4191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7" name="Straight Connector 24"/>
          <p:cNvCxnSpPr>
            <a:cxnSpLocks noChangeShapeType="1"/>
            <a:stCxn id="7" idx="0"/>
            <a:endCxn id="4" idx="4"/>
          </p:cNvCxnSpPr>
          <p:nvPr/>
        </p:nvCxnSpPr>
        <p:spPr bwMode="auto">
          <a:xfrm flipV="1">
            <a:off x="4191000" y="3429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8" name="Straight Connector 28"/>
          <p:cNvCxnSpPr>
            <a:cxnSpLocks noChangeShapeType="1"/>
            <a:stCxn id="5" idx="6"/>
            <a:endCxn id="7" idx="2"/>
          </p:cNvCxnSpPr>
          <p:nvPr/>
        </p:nvCxnSpPr>
        <p:spPr bwMode="auto">
          <a:xfrm>
            <a:off x="3657600" y="4038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9" name="Straight Connector 32"/>
          <p:cNvCxnSpPr>
            <a:cxnSpLocks noChangeShapeType="1"/>
            <a:stCxn id="8" idx="2"/>
            <a:endCxn id="7" idx="6"/>
          </p:cNvCxnSpPr>
          <p:nvPr/>
        </p:nvCxnSpPr>
        <p:spPr bwMode="auto">
          <a:xfrm flipH="1">
            <a:off x="4343400" y="40386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0" name="Straight Connector 35"/>
          <p:cNvCxnSpPr>
            <a:cxnSpLocks noChangeShapeType="1"/>
            <a:stCxn id="8" idx="7"/>
            <a:endCxn id="10" idx="3"/>
          </p:cNvCxnSpPr>
          <p:nvPr/>
        </p:nvCxnSpPr>
        <p:spPr bwMode="auto">
          <a:xfrm flipV="1">
            <a:off x="4908550" y="3765550"/>
            <a:ext cx="3937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1" name="Straight Connector 38"/>
          <p:cNvCxnSpPr>
            <a:cxnSpLocks noChangeShapeType="1"/>
            <a:stCxn id="8" idx="5"/>
            <a:endCxn id="9" idx="1"/>
          </p:cNvCxnSpPr>
          <p:nvPr/>
        </p:nvCxnSpPr>
        <p:spPr bwMode="auto">
          <a:xfrm>
            <a:off x="4908550" y="4146550"/>
            <a:ext cx="3937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2" name="Straight Connector 47"/>
          <p:cNvCxnSpPr>
            <a:cxnSpLocks noChangeShapeType="1"/>
            <a:stCxn id="5" idx="7"/>
            <a:endCxn id="4" idx="3"/>
          </p:cNvCxnSpPr>
          <p:nvPr/>
        </p:nvCxnSpPr>
        <p:spPr bwMode="auto">
          <a:xfrm flipV="1">
            <a:off x="3613150" y="3384550"/>
            <a:ext cx="469900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3" name="Straight Connector 50"/>
          <p:cNvCxnSpPr>
            <a:cxnSpLocks noChangeShapeType="1"/>
            <a:stCxn id="5" idx="5"/>
            <a:endCxn id="6" idx="1"/>
          </p:cNvCxnSpPr>
          <p:nvPr/>
        </p:nvCxnSpPr>
        <p:spPr bwMode="auto">
          <a:xfrm>
            <a:off x="3613150" y="4146550"/>
            <a:ext cx="469900" cy="622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4" name="Straight Connector 52"/>
          <p:cNvCxnSpPr>
            <a:cxnSpLocks noChangeShapeType="1"/>
            <a:stCxn id="4" idx="5"/>
            <a:endCxn id="8" idx="1"/>
          </p:cNvCxnSpPr>
          <p:nvPr/>
        </p:nvCxnSpPr>
        <p:spPr bwMode="auto">
          <a:xfrm>
            <a:off x="4298950" y="3384550"/>
            <a:ext cx="393700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7092609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network made of?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EB1798-D3E3-1140-8207-0B115B6C90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7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4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5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4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0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4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5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4" name="Shape 94"/>
          <p:cNvSpPr>
            <a:spLocks noChangeArrowheads="1"/>
          </p:cNvSpPr>
          <p:nvPr/>
        </p:nvSpPr>
        <p:spPr bwMode="auto">
          <a:xfrm>
            <a:off x="4057650" y="2155825"/>
            <a:ext cx="6096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link</a:t>
            </a:r>
          </a:p>
        </p:txBody>
      </p:sp>
      <p:sp>
        <p:nvSpPr>
          <p:cNvPr id="45" name="Shape 56"/>
          <p:cNvSpPr>
            <a:spLocks noChangeArrowheads="1"/>
          </p:cNvSpPr>
          <p:nvPr/>
        </p:nvSpPr>
        <p:spPr bwMode="auto">
          <a:xfrm>
            <a:off x="5683250" y="3640138"/>
            <a:ext cx="11414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>
                <a:solidFill>
                  <a:srgbClr val="000000"/>
                </a:solidFill>
                <a:latin typeface="Arial" charset="0"/>
                <a:sym typeface="Calibri" charset="0"/>
              </a:rPr>
              <a:t>switch</a:t>
            </a:r>
          </a:p>
        </p:txBody>
      </p:sp>
      <p:sp>
        <p:nvSpPr>
          <p:cNvPr id="46" name="Shape 31"/>
          <p:cNvSpPr>
            <a:spLocks noChangeArrowheads="1"/>
          </p:cNvSpPr>
          <p:nvPr/>
        </p:nvSpPr>
        <p:spPr bwMode="auto">
          <a:xfrm>
            <a:off x="228600" y="3708400"/>
            <a:ext cx="20891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end-system</a:t>
            </a:r>
          </a:p>
        </p:txBody>
      </p:sp>
      <p:sp>
        <p:nvSpPr>
          <p:cNvPr id="47" name="Shape 142"/>
          <p:cNvSpPr>
            <a:spLocks noChangeArrowheads="1"/>
          </p:cNvSpPr>
          <p:nvPr/>
        </p:nvSpPr>
        <p:spPr bwMode="auto">
          <a:xfrm>
            <a:off x="2509838" y="5810250"/>
            <a:ext cx="440213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>
                <a:solidFill>
                  <a:srgbClr val="333399"/>
                </a:solidFill>
                <a:latin typeface="Arial" charset="0"/>
                <a:sym typeface="Calibri" charset="0"/>
              </a:rPr>
              <a:t>Internet Service Provider</a:t>
            </a:r>
          </a:p>
        </p:txBody>
      </p:sp>
    </p:spTree>
    <p:extLst>
      <p:ext uri="{BB962C8B-B14F-4D97-AF65-F5344CB8AC3E}">
        <p14:creationId xmlns:p14="http://schemas.microsoft.com/office/powerpoint/2010/main" val="28325766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network made of?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D2753C-6C30-8D44-9E48-36F810FD605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7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4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5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4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0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4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5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1" name="Shape 143"/>
          <p:cNvSpPr>
            <a:spLocks noChangeArrowheads="1"/>
          </p:cNvSpPr>
          <p:nvPr/>
        </p:nvSpPr>
        <p:spPr bwMode="auto">
          <a:xfrm>
            <a:off x="1931988" y="3243263"/>
            <a:ext cx="400367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phone company</a:t>
            </a:r>
          </a:p>
        </p:txBody>
      </p:sp>
    </p:spTree>
    <p:extLst>
      <p:ext uri="{BB962C8B-B14F-4D97-AF65-F5344CB8AC3E}">
        <p14:creationId xmlns:p14="http://schemas.microsoft.com/office/powerpoint/2010/main" val="40642300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network made of?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14DBF2-1278-424E-A98F-FC5E100374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7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4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5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4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0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4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5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1" name="Shape 143"/>
          <p:cNvSpPr>
            <a:spLocks noChangeArrowheads="1"/>
          </p:cNvSpPr>
          <p:nvPr/>
        </p:nvSpPr>
        <p:spPr bwMode="auto">
          <a:xfrm>
            <a:off x="1931988" y="3243263"/>
            <a:ext cx="400367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phone company</a:t>
            </a:r>
          </a:p>
        </p:txBody>
      </p:sp>
    </p:spTree>
    <p:extLst>
      <p:ext uri="{BB962C8B-B14F-4D97-AF65-F5344CB8AC3E}">
        <p14:creationId xmlns:p14="http://schemas.microsoft.com/office/powerpoint/2010/main" val="33651996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last 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CCC80-E59F-4A48-B74E-1987BE2AD7B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495" name="Shape 495"/>
          <p:cNvSpPr/>
          <p:nvPr/>
        </p:nvSpPr>
        <p:spPr>
          <a:xfrm>
            <a:off x="1443162" y="3768827"/>
            <a:ext cx="6105954" cy="20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496" name="Shape 496"/>
          <p:cNvSpPr/>
          <p:nvPr/>
        </p:nvSpPr>
        <p:spPr>
          <a:xfrm>
            <a:off x="1250156" y="3598663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97" name="Shape 497"/>
          <p:cNvSpPr/>
          <p:nvPr/>
        </p:nvSpPr>
        <p:spPr>
          <a:xfrm>
            <a:off x="7322344" y="355401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98" name="Shape 498"/>
          <p:cNvSpPr/>
          <p:nvPr/>
        </p:nvSpPr>
        <p:spPr>
          <a:xfrm>
            <a:off x="383977" y="3887399"/>
            <a:ext cx="20895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home PC</a:t>
            </a:r>
          </a:p>
        </p:txBody>
      </p:sp>
      <p:sp>
        <p:nvSpPr>
          <p:cNvPr id="499" name="Shape 499"/>
          <p:cNvSpPr/>
          <p:nvPr/>
        </p:nvSpPr>
        <p:spPr>
          <a:xfrm>
            <a:off x="7000509" y="3985625"/>
            <a:ext cx="107080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switch</a:t>
            </a:r>
          </a:p>
        </p:txBody>
      </p:sp>
    </p:spTree>
    <p:extLst>
      <p:ext uri="{BB962C8B-B14F-4D97-AF65-F5344CB8AC3E}">
        <p14:creationId xmlns:p14="http://schemas.microsoft.com/office/powerpoint/2010/main" val="26583488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/>
        </p:nvSpPr>
        <p:spPr>
          <a:xfrm>
            <a:off x="4509492" y="5009554"/>
            <a:ext cx="3437930" cy="24913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75000"/>
              <a:alpha val="4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04" name="Shape 504"/>
          <p:cNvSpPr/>
          <p:nvPr/>
        </p:nvSpPr>
        <p:spPr>
          <a:xfrm flipV="1">
            <a:off x="2736504" y="3983449"/>
            <a:ext cx="1" cy="1033587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505" name="Shape 505"/>
          <p:cNvSpPr/>
          <p:nvPr/>
        </p:nvSpPr>
        <p:spPr>
          <a:xfrm>
            <a:off x="5223867" y="2241351"/>
            <a:ext cx="3053954" cy="2705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06" name="Shape 506"/>
          <p:cNvSpPr/>
          <p:nvPr/>
        </p:nvSpPr>
        <p:spPr>
          <a:xfrm>
            <a:off x="2884289" y="3769151"/>
            <a:ext cx="3155004" cy="5420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507" name="Shape 507"/>
          <p:cNvSpPr/>
          <p:nvPr/>
        </p:nvSpPr>
        <p:spPr>
          <a:xfrm>
            <a:off x="5930482" y="3767716"/>
            <a:ext cx="1677748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connect?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E8ECF-0AD4-A343-998E-36C3C63204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509" name="Shape 509"/>
          <p:cNvSpPr/>
          <p:nvPr/>
        </p:nvSpPr>
        <p:spPr>
          <a:xfrm flipV="1">
            <a:off x="1443157" y="3766376"/>
            <a:ext cx="1268150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510" name="Shape 510"/>
          <p:cNvSpPr/>
          <p:nvPr/>
        </p:nvSpPr>
        <p:spPr>
          <a:xfrm>
            <a:off x="1250156" y="3598663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11" name="Shape 511"/>
          <p:cNvSpPr/>
          <p:nvPr/>
        </p:nvSpPr>
        <p:spPr>
          <a:xfrm>
            <a:off x="383977" y="3887399"/>
            <a:ext cx="20895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home PC</a:t>
            </a:r>
          </a:p>
        </p:txBody>
      </p:sp>
      <p:sp>
        <p:nvSpPr>
          <p:cNvPr id="512" name="Shape 512"/>
          <p:cNvSpPr/>
          <p:nvPr/>
        </p:nvSpPr>
        <p:spPr>
          <a:xfrm>
            <a:off x="7000509" y="3985625"/>
            <a:ext cx="107080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switch</a:t>
            </a:r>
          </a:p>
        </p:txBody>
      </p:sp>
      <p:sp>
        <p:nvSpPr>
          <p:cNvPr id="513" name="Shape 513"/>
          <p:cNvSpPr/>
          <p:nvPr/>
        </p:nvSpPr>
        <p:spPr>
          <a:xfrm>
            <a:off x="2509242" y="3295055"/>
            <a:ext cx="446484" cy="93761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0096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14" name="Shape 514"/>
          <p:cNvSpPr/>
          <p:nvPr/>
        </p:nvSpPr>
        <p:spPr>
          <a:xfrm>
            <a:off x="1795338" y="2762258"/>
            <a:ext cx="205780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dirty="0"/>
              <a:t>DSL modem</a:t>
            </a:r>
          </a:p>
        </p:txBody>
      </p:sp>
      <p:sp>
        <p:nvSpPr>
          <p:cNvPr id="515" name="Shape 515"/>
          <p:cNvSpPr/>
          <p:nvPr/>
        </p:nvSpPr>
        <p:spPr>
          <a:xfrm>
            <a:off x="5312846" y="2762258"/>
            <a:ext cx="1309654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dirty="0"/>
              <a:t>DSLAM</a:t>
            </a:r>
          </a:p>
        </p:txBody>
      </p:sp>
      <p:sp>
        <p:nvSpPr>
          <p:cNvPr id="516" name="Shape 516"/>
          <p:cNvSpPr/>
          <p:nvPr/>
        </p:nvSpPr>
        <p:spPr>
          <a:xfrm>
            <a:off x="6742373" y="2563723"/>
            <a:ext cx="1411027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400" dirty="0"/>
              <a:t>central office</a:t>
            </a:r>
          </a:p>
        </p:txBody>
      </p:sp>
      <p:sp>
        <p:nvSpPr>
          <p:cNvPr id="517" name="Shape 517"/>
          <p:cNvSpPr/>
          <p:nvPr/>
        </p:nvSpPr>
        <p:spPr>
          <a:xfrm>
            <a:off x="3612211" y="3342688"/>
            <a:ext cx="1734450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phone line</a:t>
            </a:r>
          </a:p>
        </p:txBody>
      </p:sp>
      <p:sp>
        <p:nvSpPr>
          <p:cNvPr id="518" name="Shape 518"/>
          <p:cNvSpPr/>
          <p:nvPr/>
        </p:nvSpPr>
        <p:spPr>
          <a:xfrm>
            <a:off x="2562820" y="4938116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1199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19" name="Shape 519"/>
          <p:cNvSpPr/>
          <p:nvPr/>
        </p:nvSpPr>
        <p:spPr>
          <a:xfrm>
            <a:off x="1723430" y="5360797"/>
            <a:ext cx="20895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0119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telephone</a:t>
            </a:r>
          </a:p>
        </p:txBody>
      </p:sp>
      <p:sp>
        <p:nvSpPr>
          <p:cNvPr id="520" name="Shape 520"/>
          <p:cNvSpPr/>
          <p:nvPr/>
        </p:nvSpPr>
        <p:spPr>
          <a:xfrm flipH="1" flipV="1">
            <a:off x="5914980" y="4027287"/>
            <a:ext cx="1" cy="1007584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521" name="Shape 521"/>
          <p:cNvSpPr/>
          <p:nvPr/>
        </p:nvSpPr>
        <p:spPr>
          <a:xfrm>
            <a:off x="5697141" y="3295055"/>
            <a:ext cx="446484" cy="93761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22" name="Shape 522"/>
          <p:cNvSpPr/>
          <p:nvPr/>
        </p:nvSpPr>
        <p:spPr>
          <a:xfrm>
            <a:off x="5152430" y="5145354"/>
            <a:ext cx="2089547" cy="93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0119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telephone network</a:t>
            </a:r>
          </a:p>
        </p:txBody>
      </p:sp>
      <p:sp>
        <p:nvSpPr>
          <p:cNvPr id="523" name="Shape 523"/>
          <p:cNvSpPr/>
          <p:nvPr/>
        </p:nvSpPr>
        <p:spPr>
          <a:xfrm flipV="1">
            <a:off x="7688414" y="3774746"/>
            <a:ext cx="687385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524" name="Shape 524"/>
          <p:cNvSpPr/>
          <p:nvPr/>
        </p:nvSpPr>
        <p:spPr>
          <a:xfrm>
            <a:off x="7322344" y="355401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25" name="Shape 525"/>
          <p:cNvSpPr/>
          <p:nvPr/>
        </p:nvSpPr>
        <p:spPr>
          <a:xfrm>
            <a:off x="8441354" y="3402359"/>
            <a:ext cx="389530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807819288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" grpId="0" animBg="1" advAuto="0"/>
      <p:bldP spid="504" grpId="0" animBg="1" advAuto="0"/>
      <p:bldP spid="505" grpId="0" animBg="1" advAuto="0"/>
      <p:bldP spid="506" grpId="0" animBg="1" advAuto="0"/>
      <p:bldP spid="507" grpId="0" animBg="1" advAuto="0"/>
      <p:bldP spid="509" grpId="0" animBg="1" advAuto="0"/>
      <p:bldP spid="513" grpId="0" animBg="1" advAuto="0"/>
      <p:bldP spid="514" grpId="0" animBg="1" advAuto="0"/>
      <p:bldP spid="515" grpId="0" animBg="1" advAuto="0"/>
      <p:bldP spid="516" grpId="0" animBg="1" advAuto="0"/>
      <p:bldP spid="517" grpId="0" animBg="1" advAuto="0"/>
      <p:bldP spid="518" grpId="0" animBg="1" advAuto="0"/>
      <p:bldP spid="519" grpId="0" animBg="1" advAuto="0"/>
      <p:bldP spid="520" grpId="0" animBg="1" advAuto="0"/>
      <p:bldP spid="521" grpId="0" animBg="1" advAuto="0"/>
      <p:bldP spid="522" grpId="0" animBg="1" advAuto="0"/>
      <p:bldP spid="523" grpId="0" animBg="1" advAuto="0"/>
      <p:bldP spid="525" grpId="0" animBg="1" advAuto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Subscriber Line (DSL)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Twisted pair copper</a:t>
            </a:r>
          </a:p>
          <a:p>
            <a:r>
              <a:rPr lang="en-US" dirty="0"/>
              <a:t>3 separate channels</a:t>
            </a:r>
          </a:p>
          <a:p>
            <a:pPr lvl="1"/>
            <a:r>
              <a:rPr lang="en-US" dirty="0"/>
              <a:t>downstream data channel</a:t>
            </a:r>
          </a:p>
          <a:p>
            <a:pPr lvl="1"/>
            <a:r>
              <a:rPr lang="en-US" dirty="0"/>
              <a:t>upstream data channel</a:t>
            </a:r>
          </a:p>
          <a:p>
            <a:pPr lvl="1"/>
            <a:r>
              <a:rPr lang="en-US" dirty="0"/>
              <a:t>2-way phone channel</a:t>
            </a:r>
          </a:p>
          <a:p>
            <a:r>
              <a:rPr lang="en-US" dirty="0"/>
              <a:t>up to 25 Mbps downstream</a:t>
            </a:r>
          </a:p>
          <a:p>
            <a:r>
              <a:rPr lang="en-US" dirty="0"/>
              <a:t>up to 2.5 Mbps upstream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66F7BB-9BCC-C64D-BF6E-9A1AA290257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328113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4" name="Shape 144"/>
          <p:cNvSpPr>
            <a:spLocks noChangeArrowheads="1"/>
          </p:cNvSpPr>
          <p:nvPr/>
        </p:nvSpPr>
        <p:spPr bwMode="auto">
          <a:xfrm>
            <a:off x="1103313" y="5135563"/>
            <a:ext cx="3341687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cable company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a cable provider as an ISP?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E4295D-0562-E94B-9AB7-AE91BA98BE6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5194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/>
          <p:nvPr/>
        </p:nvSpPr>
        <p:spPr>
          <a:xfrm>
            <a:off x="5241726" y="2125265"/>
            <a:ext cx="3437930" cy="2705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27" name="Shape 627"/>
          <p:cNvSpPr/>
          <p:nvPr/>
        </p:nvSpPr>
        <p:spPr>
          <a:xfrm>
            <a:off x="2884282" y="3765230"/>
            <a:ext cx="1687719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28" name="Shape 628"/>
          <p:cNvSpPr/>
          <p:nvPr/>
        </p:nvSpPr>
        <p:spPr>
          <a:xfrm flipV="1">
            <a:off x="6349008" y="3760221"/>
            <a:ext cx="1268150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30" name="Shape 630"/>
          <p:cNvSpPr/>
          <p:nvPr/>
        </p:nvSpPr>
        <p:spPr>
          <a:xfrm flipV="1">
            <a:off x="1443157" y="3766376"/>
            <a:ext cx="1268150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31" name="Shape 631"/>
          <p:cNvSpPr/>
          <p:nvPr/>
        </p:nvSpPr>
        <p:spPr>
          <a:xfrm>
            <a:off x="1250156" y="3598663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32" name="Shape 632"/>
          <p:cNvSpPr/>
          <p:nvPr/>
        </p:nvSpPr>
        <p:spPr>
          <a:xfrm>
            <a:off x="383977" y="3887399"/>
            <a:ext cx="20895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home PC</a:t>
            </a:r>
          </a:p>
        </p:txBody>
      </p:sp>
      <p:sp>
        <p:nvSpPr>
          <p:cNvPr id="633" name="Shape 633"/>
          <p:cNvSpPr/>
          <p:nvPr/>
        </p:nvSpPr>
        <p:spPr>
          <a:xfrm>
            <a:off x="7000509" y="3985625"/>
            <a:ext cx="107080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switch</a:t>
            </a:r>
          </a:p>
        </p:txBody>
      </p:sp>
      <p:sp>
        <p:nvSpPr>
          <p:cNvPr id="634" name="Shape 634"/>
          <p:cNvSpPr/>
          <p:nvPr/>
        </p:nvSpPr>
        <p:spPr>
          <a:xfrm>
            <a:off x="2509242" y="3295055"/>
            <a:ext cx="446484" cy="93761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0096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35" name="Shape 635"/>
          <p:cNvSpPr/>
          <p:nvPr/>
        </p:nvSpPr>
        <p:spPr>
          <a:xfrm>
            <a:off x="1759742" y="2341432"/>
            <a:ext cx="2018110" cy="93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cable modem</a:t>
            </a:r>
          </a:p>
        </p:txBody>
      </p:sp>
      <p:sp>
        <p:nvSpPr>
          <p:cNvPr id="636" name="Shape 636"/>
          <p:cNvSpPr/>
          <p:nvPr/>
        </p:nvSpPr>
        <p:spPr>
          <a:xfrm>
            <a:off x="5709615" y="2762258"/>
            <a:ext cx="1090043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CMTS</a:t>
            </a:r>
          </a:p>
        </p:txBody>
      </p:sp>
      <p:sp>
        <p:nvSpPr>
          <p:cNvPr id="637" name="Shape 637"/>
          <p:cNvSpPr/>
          <p:nvPr/>
        </p:nvSpPr>
        <p:spPr>
          <a:xfrm>
            <a:off x="6902996" y="2484256"/>
            <a:ext cx="1472803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400" dirty="0"/>
              <a:t>cable head end</a:t>
            </a:r>
          </a:p>
        </p:txBody>
      </p:sp>
      <p:sp>
        <p:nvSpPr>
          <p:cNvPr id="638" name="Shape 638"/>
          <p:cNvSpPr/>
          <p:nvPr/>
        </p:nvSpPr>
        <p:spPr>
          <a:xfrm>
            <a:off x="3121283" y="3315899"/>
            <a:ext cx="1173399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copper</a:t>
            </a:r>
          </a:p>
        </p:txBody>
      </p:sp>
      <p:sp>
        <p:nvSpPr>
          <p:cNvPr id="639" name="Shape 639"/>
          <p:cNvSpPr/>
          <p:nvPr/>
        </p:nvSpPr>
        <p:spPr>
          <a:xfrm>
            <a:off x="4589858" y="3765325"/>
            <a:ext cx="1687719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40" name="Shape 640"/>
          <p:cNvSpPr/>
          <p:nvPr/>
        </p:nvSpPr>
        <p:spPr>
          <a:xfrm>
            <a:off x="5973961" y="3295055"/>
            <a:ext cx="446484" cy="93761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41" name="Shape 641"/>
          <p:cNvSpPr/>
          <p:nvPr/>
        </p:nvSpPr>
        <p:spPr>
          <a:xfrm>
            <a:off x="4947814" y="3315899"/>
            <a:ext cx="772648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fiber</a:t>
            </a:r>
          </a:p>
        </p:txBody>
      </p:sp>
      <p:sp>
        <p:nvSpPr>
          <p:cNvPr id="642" name="Shape 642"/>
          <p:cNvSpPr/>
          <p:nvPr/>
        </p:nvSpPr>
        <p:spPr>
          <a:xfrm>
            <a:off x="4420195" y="3598663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43" name="Shape 643"/>
          <p:cNvSpPr/>
          <p:nvPr/>
        </p:nvSpPr>
        <p:spPr>
          <a:xfrm flipV="1">
            <a:off x="7688414" y="3774746"/>
            <a:ext cx="687385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44" name="Shape 644"/>
          <p:cNvSpPr/>
          <p:nvPr/>
        </p:nvSpPr>
        <p:spPr>
          <a:xfrm>
            <a:off x="8441354" y="3402359"/>
            <a:ext cx="389530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...</a:t>
            </a:r>
          </a:p>
        </p:txBody>
      </p:sp>
      <p:sp>
        <p:nvSpPr>
          <p:cNvPr id="645" name="Shape 645"/>
          <p:cNvSpPr/>
          <p:nvPr/>
        </p:nvSpPr>
        <p:spPr>
          <a:xfrm>
            <a:off x="7322344" y="355401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via cable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ACE6C-E8B4-A146-8F3A-91E8B65C8E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511704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6" grpId="0" animBg="1" advAuto="0"/>
      <p:bldP spid="627" grpId="0" animBg="1" advAuto="0"/>
      <p:bldP spid="628" grpId="0" animBg="1" advAuto="0"/>
      <p:bldP spid="630" grpId="0" animBg="1" advAuto="0"/>
      <p:bldP spid="634" grpId="0" animBg="1" advAuto="0"/>
      <p:bldP spid="635" grpId="0" animBg="1" advAuto="0"/>
      <p:bldP spid="636" grpId="0" animBg="1" advAuto="0"/>
      <p:bldP spid="637" grpId="0" animBg="1" advAuto="0"/>
      <p:bldP spid="638" grpId="0" animBg="1" advAuto="0"/>
      <p:bldP spid="639" grpId="0" animBg="1" advAuto="0"/>
      <p:bldP spid="640" grpId="0" animBg="1" advAuto="0"/>
      <p:bldP spid="641" grpId="0" animBg="1" advAuto="0"/>
      <p:bldP spid="642" grpId="0" animBg="1" advAuto="0"/>
      <p:bldP spid="643" grpId="0" animBg="1" advAuto="0"/>
      <p:bldP spid="644" grpId="0" animBg="1" advAuto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Coaxial copper &amp; fiber</a:t>
            </a:r>
          </a:p>
          <a:p>
            <a:r>
              <a:rPr lang="en-US" dirty="0"/>
              <a:t>Up to 42.8 Mbps downstream</a:t>
            </a:r>
          </a:p>
          <a:p>
            <a:r>
              <a:rPr lang="en-US" dirty="0"/>
              <a:t>Up to 30.7 Mbps upstream</a:t>
            </a:r>
          </a:p>
          <a:p>
            <a:r>
              <a:rPr lang="en-US" dirty="0"/>
              <a:t>Shared broadcast medium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C984C6-D27E-7040-A8C5-462CFE395A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8061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chemeClr val="bg1">
                <a:lumMod val="50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other means?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6791EE-44F7-A84C-9789-AACF6E06264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40" name="Shape 145"/>
          <p:cNvSpPr>
            <a:spLocks noChangeArrowheads="1"/>
          </p:cNvSpPr>
          <p:nvPr/>
        </p:nvSpPr>
        <p:spPr bwMode="auto">
          <a:xfrm>
            <a:off x="4371975" y="4618038"/>
            <a:ext cx="4162425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university net</a:t>
            </a:r>
          </a:p>
        </p:txBody>
      </p:sp>
    </p:spTree>
    <p:extLst>
      <p:ext uri="{BB962C8B-B14F-4D97-AF65-F5344CB8AC3E}">
        <p14:creationId xmlns:p14="http://schemas.microsoft.com/office/powerpoint/2010/main" val="241780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D52D3-DB98-A541-A88E-20873E4D7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evolve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1969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E4891-C909-FB49-A3B1-F6FBDEABB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link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ARPAnet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UCLA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SRI</a:t>
            </a:r>
            <a:r>
              <a:rPr lang="zh-CN" altLang="en-US" dirty="0"/>
              <a:t> </a:t>
            </a:r>
            <a:r>
              <a:rPr lang="en-US" altLang="zh-CN" dirty="0"/>
              <a:t>(Stanford</a:t>
            </a:r>
            <a:r>
              <a:rPr lang="zh-CN" altLang="en-US" dirty="0"/>
              <a:t> </a:t>
            </a:r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Institute)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03DBF-AEA4-3047-AE92-CAA3E6BF0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667000"/>
            <a:ext cx="6400800" cy="32553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529F6F-3CA0-3244-AEDC-A3357D2080DF}"/>
              </a:ext>
            </a:extLst>
          </p:cNvPr>
          <p:cNvSpPr txBox="1"/>
          <p:nvPr/>
        </p:nvSpPr>
        <p:spPr>
          <a:xfrm>
            <a:off x="685800" y="6170711"/>
            <a:ext cx="792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hlinkClick r:id="rId3"/>
              </a:rPr>
              <a:t>http://personalpages.manchester.ac.uk/staff/m.dodge/cybergeography/atlas/historical.html</a:t>
            </a:r>
            <a:endParaRPr lang="en-US" sz="1400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E8320F-AD30-C44E-A2B5-59FFC92730EA}"/>
              </a:ext>
            </a:extLst>
          </p:cNvPr>
          <p:cNvSpPr txBox="1"/>
          <p:nvPr/>
        </p:nvSpPr>
        <p:spPr>
          <a:xfrm>
            <a:off x="5468949" y="4666054"/>
            <a:ext cx="2097049" cy="584775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Link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layer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BC53E8-BED0-054C-AC25-0DF6206F8096}"/>
              </a:ext>
            </a:extLst>
          </p:cNvPr>
          <p:cNvSpPr txBox="1"/>
          <p:nvPr/>
        </p:nvSpPr>
        <p:spPr>
          <a:xfrm>
            <a:off x="4136854" y="3921203"/>
            <a:ext cx="4092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Q:</a:t>
            </a:r>
            <a:r>
              <a:rPr lang="zh-CN" altLang="en-US" sz="2400" dirty="0"/>
              <a:t> </a:t>
            </a:r>
            <a:r>
              <a:rPr lang="en-US" altLang="zh-CN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do</a:t>
            </a:r>
            <a:r>
              <a:rPr lang="zh-CN" altLang="en-US" sz="2400" dirty="0"/>
              <a:t> </a:t>
            </a:r>
            <a:r>
              <a:rPr lang="en-US" altLang="zh-CN" sz="2400" dirty="0"/>
              <a:t>two</a:t>
            </a:r>
            <a:r>
              <a:rPr lang="zh-CN" altLang="en-US" sz="2400" dirty="0"/>
              <a:t> </a:t>
            </a:r>
            <a:r>
              <a:rPr lang="en-US" altLang="zh-CN" sz="2400" dirty="0"/>
              <a:t>nodes</a:t>
            </a:r>
            <a:r>
              <a:rPr lang="zh-CN" altLang="en-US" sz="2400" dirty="0"/>
              <a:t> </a:t>
            </a:r>
            <a:r>
              <a:rPr lang="en-US" altLang="zh-CN" sz="2400" dirty="0"/>
              <a:t>talk?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8096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C2B63-D9A6-F44B-8EB3-CA9B7172278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774" name="Shape 774"/>
          <p:cNvSpPr/>
          <p:nvPr/>
        </p:nvSpPr>
        <p:spPr>
          <a:xfrm flipV="1">
            <a:off x="1443162" y="3766307"/>
            <a:ext cx="6862326" cy="252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2800"/>
          </a:p>
        </p:txBody>
      </p:sp>
      <p:sp>
        <p:nvSpPr>
          <p:cNvPr id="775" name="Shape 775"/>
          <p:cNvSpPr/>
          <p:nvPr/>
        </p:nvSpPr>
        <p:spPr>
          <a:xfrm>
            <a:off x="1250156" y="3598663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00"/>
          </a:p>
        </p:txBody>
      </p:sp>
      <p:sp>
        <p:nvSpPr>
          <p:cNvPr id="776" name="Shape 776"/>
          <p:cNvSpPr/>
          <p:nvPr/>
        </p:nvSpPr>
        <p:spPr>
          <a:xfrm>
            <a:off x="7152680" y="3446859"/>
            <a:ext cx="625078" cy="625078"/>
          </a:xfrm>
          <a:prstGeom prst="roundRect">
            <a:avLst>
              <a:gd name="adj" fmla="val 21429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00"/>
          </a:p>
        </p:txBody>
      </p:sp>
      <p:sp>
        <p:nvSpPr>
          <p:cNvPr id="777" name="Shape 777"/>
          <p:cNvSpPr/>
          <p:nvPr/>
        </p:nvSpPr>
        <p:spPr>
          <a:xfrm>
            <a:off x="383977" y="3887399"/>
            <a:ext cx="20895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workstation</a:t>
            </a:r>
          </a:p>
        </p:txBody>
      </p:sp>
      <p:sp>
        <p:nvSpPr>
          <p:cNvPr id="778" name="Shape 778"/>
          <p:cNvSpPr/>
          <p:nvPr/>
        </p:nvSpPr>
        <p:spPr>
          <a:xfrm>
            <a:off x="6181005" y="4127370"/>
            <a:ext cx="2571751" cy="93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“aggregate” switch</a:t>
            </a:r>
          </a:p>
        </p:txBody>
      </p:sp>
      <p:sp>
        <p:nvSpPr>
          <p:cNvPr id="779" name="Shape 779"/>
          <p:cNvSpPr/>
          <p:nvPr/>
        </p:nvSpPr>
        <p:spPr>
          <a:xfrm>
            <a:off x="2402618" y="3280180"/>
            <a:ext cx="2473524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Ethernet cable</a:t>
            </a:r>
          </a:p>
        </p:txBody>
      </p:sp>
      <p:sp>
        <p:nvSpPr>
          <p:cNvPr id="780" name="Shape 780"/>
          <p:cNvSpPr/>
          <p:nvPr/>
        </p:nvSpPr>
        <p:spPr>
          <a:xfrm>
            <a:off x="5357813" y="355401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00"/>
          </a:p>
        </p:txBody>
      </p:sp>
      <p:sp>
        <p:nvSpPr>
          <p:cNvPr id="781" name="Shape 781"/>
          <p:cNvSpPr/>
          <p:nvPr/>
        </p:nvSpPr>
        <p:spPr>
          <a:xfrm>
            <a:off x="4782885" y="4127369"/>
            <a:ext cx="1580555" cy="93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“local” switch</a:t>
            </a:r>
          </a:p>
        </p:txBody>
      </p:sp>
      <p:sp>
        <p:nvSpPr>
          <p:cNvPr id="782" name="Shape 782"/>
          <p:cNvSpPr/>
          <p:nvPr/>
        </p:nvSpPr>
        <p:spPr>
          <a:xfrm>
            <a:off x="8441354" y="3414125"/>
            <a:ext cx="370294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326835682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2" grpId="0" animBg="1" advAuto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Twisted pair copper</a:t>
            </a:r>
          </a:p>
          <a:p>
            <a:r>
              <a:rPr lang="en-US" dirty="0"/>
              <a:t>100 Mbps, 1 Gbps, 10 Gbps (each direction)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306EB-4650-B944-893B-49AAB6F3CC2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014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other ways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Cellular (smart phones)</a:t>
            </a:r>
          </a:p>
          <a:p>
            <a:r>
              <a:rPr lang="en-US" dirty="0"/>
              <a:t>Satellite (remote areas)</a:t>
            </a:r>
          </a:p>
          <a:p>
            <a:r>
              <a:rPr lang="en-US" dirty="0"/>
              <a:t>Fiber to the Home (home)</a:t>
            </a:r>
          </a:p>
          <a:p>
            <a:r>
              <a:rPr lang="en-US" dirty="0"/>
              <a:t>Optical carrier (Internet backbone)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A649A9-FCF6-6D4F-B694-6E6D3A1F6F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915592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WiFi?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B5CDDB-8832-D441-83EB-81F375ACA8F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7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4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5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4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0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4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5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" name="Shape 800"/>
          <p:cNvSpPr/>
          <p:nvPr/>
        </p:nvSpPr>
        <p:spPr>
          <a:xfrm>
            <a:off x="1750218" y="5848945"/>
            <a:ext cx="1518048" cy="919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2812" dirty="0">
                <a:solidFill>
                  <a:schemeClr val="accent3"/>
                </a:solidFill>
              </a:rPr>
              <a:t>WiFi</a:t>
            </a:r>
            <a:endParaRPr sz="2812" dirty="0">
              <a:solidFill>
                <a:schemeClr val="accent3"/>
              </a:solidFill>
            </a:endParaRPr>
          </a:p>
        </p:txBody>
      </p:sp>
      <p:sp>
        <p:nvSpPr>
          <p:cNvPr id="48" name="Shape 801"/>
          <p:cNvSpPr/>
          <p:nvPr/>
        </p:nvSpPr>
        <p:spPr>
          <a:xfrm>
            <a:off x="6607969" y="5232797"/>
            <a:ext cx="1580555" cy="1044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2812" dirty="0">
                <a:solidFill>
                  <a:schemeClr val="accent3"/>
                </a:solidFill>
              </a:rPr>
              <a:t>WiFi</a:t>
            </a:r>
            <a:endParaRPr sz="2812" dirty="0">
              <a:solidFill>
                <a:schemeClr val="accent3"/>
              </a:solidFill>
            </a:endParaRPr>
          </a:p>
        </p:txBody>
      </p:sp>
      <p:sp>
        <p:nvSpPr>
          <p:cNvPr id="49" name="Shape 802"/>
          <p:cNvSpPr/>
          <p:nvPr/>
        </p:nvSpPr>
        <p:spPr>
          <a:xfrm>
            <a:off x="535781" y="1884164"/>
            <a:ext cx="1678782" cy="1044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2812" dirty="0">
                <a:solidFill>
                  <a:schemeClr val="accent3"/>
                </a:solidFill>
              </a:rPr>
              <a:t>WiFi</a:t>
            </a:r>
            <a:endParaRPr sz="2812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42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 advAuto="0"/>
      <p:bldP spid="48" grpId="0" animBg="1" advAuto="0"/>
      <p:bldP spid="49" grpId="0" animBg="1" advAuto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E95D5-BFBC-1547-BA85-286242166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C3885-8D79-B541-B228-AC3BF64F9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D97D9-84D5-B64A-820A-78BE6A1E30D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0631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on Circuit Switching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EF913A-65A1-0149-A8E0-F58154908D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81F2EB77-FB6C-2244-A076-ADF097535D48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1289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kinds of circuits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division multiplexing</a:t>
            </a:r>
          </a:p>
          <a:p>
            <a:pPr lvl="1"/>
            <a:r>
              <a:rPr lang="en-US" dirty="0"/>
              <a:t>divide time in time slots</a:t>
            </a:r>
          </a:p>
          <a:p>
            <a:pPr lvl="1"/>
            <a:r>
              <a:rPr lang="en-US" dirty="0"/>
              <a:t>separate time slot per circuit</a:t>
            </a:r>
          </a:p>
          <a:p>
            <a:endParaRPr lang="en-US" dirty="0"/>
          </a:p>
          <a:p>
            <a:r>
              <a:rPr lang="en-US" dirty="0"/>
              <a:t>Frequency division multiplexing</a:t>
            </a:r>
          </a:p>
          <a:p>
            <a:pPr lvl="1"/>
            <a:r>
              <a:rPr lang="en-US" dirty="0"/>
              <a:t>divide frequency spectrum in </a:t>
            </a:r>
            <a:br>
              <a:rPr lang="en-US" dirty="0"/>
            </a:br>
            <a:r>
              <a:rPr lang="en-US" dirty="0"/>
              <a:t>frequency bands</a:t>
            </a:r>
          </a:p>
          <a:p>
            <a:pPr lvl="1"/>
            <a:r>
              <a:rPr lang="en-US" dirty="0"/>
              <a:t>separate frequency band per circuit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E86157-DA5E-494C-80B3-5A535B66F7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96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798798" y="1676400"/>
            <a:ext cx="1951376" cy="1299618"/>
            <a:chOff x="885825" y="3910013"/>
            <a:chExt cx="2879725" cy="1848346"/>
          </a:xfrm>
        </p:grpSpPr>
        <p:sp>
          <p:nvSpPr>
            <p:cNvPr id="6" name="Text Box 16"/>
            <p:cNvSpPr txBox="1">
              <a:spLocks noChangeArrowheads="1"/>
            </p:cNvSpPr>
            <p:nvPr/>
          </p:nvSpPr>
          <p:spPr bwMode="auto">
            <a:xfrm>
              <a:off x="1791117" y="5257799"/>
              <a:ext cx="1038979" cy="500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87"/>
                <a:t>time</a:t>
              </a:r>
            </a:p>
          </p:txBody>
        </p:sp>
        <p:sp>
          <p:nvSpPr>
            <p:cNvPr id="7" name="Line 17"/>
            <p:cNvSpPr>
              <a:spLocks noChangeShapeType="1"/>
            </p:cNvSpPr>
            <p:nvPr/>
          </p:nvSpPr>
          <p:spPr bwMode="auto">
            <a:xfrm flipV="1">
              <a:off x="885825" y="5330825"/>
              <a:ext cx="287972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922338" y="3910013"/>
              <a:ext cx="231775" cy="1112837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1152525" y="3910013"/>
              <a:ext cx="231775" cy="1112837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1384300" y="3910013"/>
              <a:ext cx="231775" cy="111283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1614488" y="3910013"/>
              <a:ext cx="231775" cy="1112837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1844675" y="3910013"/>
              <a:ext cx="231775" cy="1112837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3" name="Rectangle 23"/>
            <p:cNvSpPr>
              <a:spLocks noChangeArrowheads="1"/>
            </p:cNvSpPr>
            <p:nvPr/>
          </p:nvSpPr>
          <p:spPr bwMode="auto">
            <a:xfrm>
              <a:off x="2073275" y="3910013"/>
              <a:ext cx="231775" cy="1112837"/>
            </a:xfrm>
            <a:prstGeom prst="rect">
              <a:avLst/>
            </a:prstGeom>
            <a:solidFill>
              <a:srgbClr val="80008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305050" y="3910013"/>
              <a:ext cx="231775" cy="1112837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535238" y="3910013"/>
              <a:ext cx="231775" cy="1112837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6" name="Rectangle 26"/>
            <p:cNvSpPr>
              <a:spLocks noChangeArrowheads="1"/>
            </p:cNvSpPr>
            <p:nvPr/>
          </p:nvSpPr>
          <p:spPr bwMode="auto">
            <a:xfrm>
              <a:off x="2767013" y="3910013"/>
              <a:ext cx="231775" cy="111283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7" name="Rectangle 27"/>
            <p:cNvSpPr>
              <a:spLocks noChangeArrowheads="1"/>
            </p:cNvSpPr>
            <p:nvPr/>
          </p:nvSpPr>
          <p:spPr bwMode="auto">
            <a:xfrm>
              <a:off x="2997200" y="3910013"/>
              <a:ext cx="231775" cy="1112837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8" name="Rectangle 28"/>
            <p:cNvSpPr>
              <a:spLocks noChangeArrowheads="1"/>
            </p:cNvSpPr>
            <p:nvPr/>
          </p:nvSpPr>
          <p:spPr bwMode="auto">
            <a:xfrm>
              <a:off x="3227388" y="3910013"/>
              <a:ext cx="231775" cy="1112837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9" name="Rectangle 29"/>
            <p:cNvSpPr>
              <a:spLocks noChangeArrowheads="1"/>
            </p:cNvSpPr>
            <p:nvPr/>
          </p:nvSpPr>
          <p:spPr bwMode="auto">
            <a:xfrm>
              <a:off x="3455988" y="3910013"/>
              <a:ext cx="231775" cy="1112837"/>
            </a:xfrm>
            <a:prstGeom prst="rect">
              <a:avLst/>
            </a:prstGeom>
            <a:solidFill>
              <a:srgbClr val="80008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502462" y="3741693"/>
            <a:ext cx="2195026" cy="1439907"/>
            <a:chOff x="4923115" y="3724777"/>
            <a:chExt cx="3719235" cy="2047870"/>
          </a:xfrm>
        </p:grpSpPr>
        <p:grpSp>
          <p:nvGrpSpPr>
            <p:cNvPr id="21" name="Group 5"/>
            <p:cNvGrpSpPr>
              <a:grpSpLocks/>
            </p:cNvGrpSpPr>
            <p:nvPr/>
          </p:nvGrpSpPr>
          <p:grpSpPr bwMode="auto">
            <a:xfrm>
              <a:off x="5838825" y="3927475"/>
              <a:ext cx="2803525" cy="1152525"/>
              <a:chOff x="3315" y="2474"/>
              <a:chExt cx="2129" cy="726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3315" y="2474"/>
                <a:ext cx="2129" cy="121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125"/>
              </a:p>
            </p:txBody>
          </p:sp>
          <p:sp>
            <p:nvSpPr>
              <p:cNvPr id="27" name="Rectangle 7"/>
              <p:cNvSpPr>
                <a:spLocks noChangeArrowheads="1"/>
              </p:cNvSpPr>
              <p:nvPr/>
            </p:nvSpPr>
            <p:spPr bwMode="auto">
              <a:xfrm>
                <a:off x="3315" y="2716"/>
                <a:ext cx="2129" cy="121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125"/>
              </a:p>
            </p:txBody>
          </p:sp>
          <p:sp>
            <p:nvSpPr>
              <p:cNvPr id="28" name="Rectangle 8"/>
              <p:cNvSpPr>
                <a:spLocks noChangeArrowheads="1"/>
              </p:cNvSpPr>
              <p:nvPr/>
            </p:nvSpPr>
            <p:spPr bwMode="auto">
              <a:xfrm>
                <a:off x="3315" y="2595"/>
                <a:ext cx="2129" cy="121"/>
              </a:xfrm>
              <a:prstGeom prst="rect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125"/>
              </a:p>
            </p:txBody>
          </p:sp>
          <p:sp>
            <p:nvSpPr>
              <p:cNvPr id="29" name="Rectangle 9"/>
              <p:cNvSpPr>
                <a:spLocks noChangeArrowheads="1"/>
              </p:cNvSpPr>
              <p:nvPr/>
            </p:nvSpPr>
            <p:spPr bwMode="auto">
              <a:xfrm>
                <a:off x="3315" y="2837"/>
                <a:ext cx="2129" cy="121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125"/>
              </a:p>
            </p:txBody>
          </p:sp>
          <p:sp>
            <p:nvSpPr>
              <p:cNvPr id="30" name="Rectangle 10"/>
              <p:cNvSpPr>
                <a:spLocks noChangeArrowheads="1"/>
              </p:cNvSpPr>
              <p:nvPr/>
            </p:nvSpPr>
            <p:spPr bwMode="auto">
              <a:xfrm>
                <a:off x="3315" y="2958"/>
                <a:ext cx="2129" cy="121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125"/>
              </a:p>
            </p:txBody>
          </p:sp>
          <p:sp>
            <p:nvSpPr>
              <p:cNvPr id="31" name="Rectangle 11"/>
              <p:cNvSpPr>
                <a:spLocks noChangeArrowheads="1"/>
              </p:cNvSpPr>
              <p:nvPr/>
            </p:nvSpPr>
            <p:spPr bwMode="auto">
              <a:xfrm>
                <a:off x="3315" y="3079"/>
                <a:ext cx="2129" cy="121"/>
              </a:xfrm>
              <a:prstGeom prst="rect">
                <a:avLst/>
              </a:prstGeom>
              <a:solidFill>
                <a:srgbClr val="80008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125"/>
              </a:p>
            </p:txBody>
          </p:sp>
        </p:grpSp>
        <p:sp>
          <p:nvSpPr>
            <p:cNvPr id="22" name="Line 12"/>
            <p:cNvSpPr>
              <a:spLocks noChangeShapeType="1"/>
            </p:cNvSpPr>
            <p:nvPr/>
          </p:nvSpPr>
          <p:spPr bwMode="auto">
            <a:xfrm flipV="1">
              <a:off x="5570538" y="3929063"/>
              <a:ext cx="0" cy="11509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23" name="Text Box 13"/>
            <p:cNvSpPr txBox="1">
              <a:spLocks noChangeArrowheads="1"/>
            </p:cNvSpPr>
            <p:nvPr/>
          </p:nvSpPr>
          <p:spPr bwMode="auto">
            <a:xfrm>
              <a:off x="6546499" y="5272087"/>
              <a:ext cx="1192918" cy="500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87" dirty="0"/>
                <a:t>time</a:t>
              </a:r>
            </a:p>
          </p:txBody>
        </p:sp>
        <p:sp>
          <p:nvSpPr>
            <p:cNvPr id="24" name="Text Box 14"/>
            <p:cNvSpPr txBox="1">
              <a:spLocks noChangeArrowheads="1"/>
            </p:cNvSpPr>
            <p:nvPr/>
          </p:nvSpPr>
          <p:spPr bwMode="auto">
            <a:xfrm rot="16200000">
              <a:off x="4258974" y="4388918"/>
              <a:ext cx="1924633" cy="596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87"/>
                <a:t>frequency</a:t>
              </a:r>
            </a:p>
          </p:txBody>
        </p:sp>
        <p:sp>
          <p:nvSpPr>
            <p:cNvPr id="25" name="Line 15"/>
            <p:cNvSpPr>
              <a:spLocks noChangeShapeType="1"/>
            </p:cNvSpPr>
            <p:nvPr/>
          </p:nvSpPr>
          <p:spPr bwMode="auto">
            <a:xfrm>
              <a:off x="6032500" y="5348288"/>
              <a:ext cx="2457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</p:grpSp>
    </p:spTree>
    <p:extLst>
      <p:ext uri="{BB962C8B-B14F-4D97-AF65-F5344CB8AC3E}">
        <p14:creationId xmlns:p14="http://schemas.microsoft.com/office/powerpoint/2010/main" val="2479406485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9"/>
          <p:cNvSpPr>
            <a:spLocks noChangeArrowheads="1"/>
          </p:cNvSpPr>
          <p:nvPr/>
        </p:nvSpPr>
        <p:spPr bwMode="auto">
          <a:xfrm>
            <a:off x="1066800" y="3086100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1986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1987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1988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1989" name="Line 13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1990" name="Line 14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1991" name="Line 15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199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199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1994" name="Line 53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1995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1996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1997" name="Line 62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41998" name="Text Box 63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pic>
        <p:nvPicPr>
          <p:cNvPr id="41999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0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001" name="Rectangle 66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2002" name="Rectangle 67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2003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200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29FCE8-0820-E34C-957F-F75B4442978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23116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9"/>
          <p:cNvSpPr>
            <a:spLocks noChangeArrowheads="1"/>
          </p:cNvSpPr>
          <p:nvPr/>
        </p:nvSpPr>
        <p:spPr bwMode="auto">
          <a:xfrm>
            <a:off x="1066800" y="3086100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4034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4035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4036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4037" name="Line 13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4038" name="Line 14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4039" name="Line 15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4040" name="AutoShape 16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4041" name="Line 59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4042" name="Line 68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44043" name="Text Box 69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44044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4045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4046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4047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4404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9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50" name="Rectangle 76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4051" name="Rectangle 77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4052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7D149-AC7D-EA41-9B2C-039BD3121D3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97038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9"/>
          <p:cNvSpPr>
            <a:spLocks noChangeArrowheads="1"/>
          </p:cNvSpPr>
          <p:nvPr/>
        </p:nvSpPr>
        <p:spPr bwMode="auto">
          <a:xfrm>
            <a:off x="1066800" y="3086100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6082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6083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6084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6085" name="Line 13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6086" name="Line 14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6087" name="Line 15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6088" name="AutoShape 16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6089" name="Line 63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6090" name="Line 72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46091" name="Text Box 73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4609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609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6094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6095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4609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9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98" name="Rectangle 80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6099" name="Rectangle 81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6100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6101" name="AutoShape 16"/>
          <p:cNvSpPr>
            <a:spLocks noChangeArrowheads="1"/>
          </p:cNvSpPr>
          <p:nvPr/>
        </p:nvSpPr>
        <p:spPr bwMode="auto">
          <a:xfrm rot="5400000">
            <a:off x="4502151" y="2627315"/>
            <a:ext cx="182562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F6175C-27F3-184D-8996-FA442B70F3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101236"/>
      </p:ext>
    </p:extLst>
  </p:cSld>
  <p:clrMapOvr>
    <a:masterClrMapping/>
  </p:clrMapOvr>
</p:sld>
</file>

<file path=ppt/theme/theme1.xml><?xml version="1.0" encoding="utf-8"?>
<a:theme xmlns:a="http://schemas.openxmlformats.org/drawingml/2006/main" name="CSCI4430">
  <a:themeElements>
    <a:clrScheme name="">
      <a:dk1>
        <a:srgbClr val="333399"/>
      </a:dk1>
      <a:lt1>
        <a:srgbClr val="FFFFFF"/>
      </a:lt1>
      <a:dk2>
        <a:srgbClr val="CC0000"/>
      </a:dk2>
      <a:lt2>
        <a:srgbClr val="CECECE"/>
      </a:lt2>
      <a:accent1>
        <a:srgbClr val="EBEBEB"/>
      </a:accent1>
      <a:accent2>
        <a:srgbClr val="232323"/>
      </a:accent2>
      <a:accent3>
        <a:srgbClr val="FFFFFF"/>
      </a:accent3>
      <a:accent4>
        <a:srgbClr val="2A2A82"/>
      </a:accent4>
      <a:accent5>
        <a:srgbClr val="F3F3F3"/>
      </a:accent5>
      <a:accent6>
        <a:srgbClr val="1F1F1F"/>
      </a:accent6>
      <a:hlink>
        <a:srgbClr val="9C9C9C"/>
      </a:hlink>
      <a:folHlink>
        <a:srgbClr val="676767"/>
      </a:folHlink>
    </a:clrScheme>
    <a:fontScheme name="dbllineb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stealth" w="med" len="lg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stealth" w="med" len="lg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bllineb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bllineb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SCI4430" id="{5907AF02-222A-B541-BE6E-CC3BD76DBE67}" vid="{E0BAE68A-15ED-8A42-AFBB-2B0EFAF8750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1490468735</TotalTime>
  <Pages>7</Pages>
  <Words>3085</Words>
  <Application>Microsoft Macintosh PowerPoint</Application>
  <PresentationFormat>On-screen Show (4:3)</PresentationFormat>
  <Paragraphs>840</Paragraphs>
  <Slides>110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21" baseType="lpstr">
      <vt:lpstr>PMingLiU</vt:lpstr>
      <vt:lpstr>Arial</vt:lpstr>
      <vt:lpstr>Arial Black</vt:lpstr>
      <vt:lpstr>Calibri</vt:lpstr>
      <vt:lpstr>Courier New</vt:lpstr>
      <vt:lpstr>Gill Sans</vt:lpstr>
      <vt:lpstr>Helvetica</vt:lpstr>
      <vt:lpstr>Monotype Sorts</vt:lpstr>
      <vt:lpstr>Times New Roman</vt:lpstr>
      <vt:lpstr>Wingdings</vt:lpstr>
      <vt:lpstr>CSCI4430</vt:lpstr>
      <vt:lpstr>CSCI4430 Computer Networks  Lecture 1: Intro and Overview</vt:lpstr>
      <vt:lpstr>Agenda</vt:lpstr>
      <vt:lpstr>Course websites</vt:lpstr>
      <vt:lpstr>TA team</vt:lpstr>
      <vt:lpstr>Hong Xu, Henry</vt:lpstr>
      <vt:lpstr>Prerequisites</vt:lpstr>
      <vt:lpstr>What is this course about?</vt:lpstr>
      <vt:lpstr>What is a network? </vt:lpstr>
      <vt:lpstr>How does it evolve – 1969</vt:lpstr>
      <vt:lpstr>How does it evolve – 1969</vt:lpstr>
      <vt:lpstr>How does it evolve – 1971</vt:lpstr>
      <vt:lpstr>How does it evolve – 1980</vt:lpstr>
      <vt:lpstr>How does it evolve – Now</vt:lpstr>
      <vt:lpstr>What you will learn</vt:lpstr>
      <vt:lpstr>What you will learn</vt:lpstr>
      <vt:lpstr>Class workload</vt:lpstr>
      <vt:lpstr>Grading</vt:lpstr>
      <vt:lpstr>The ALL-NEW* assignments</vt:lpstr>
      <vt:lpstr>Communication protocol</vt:lpstr>
      <vt:lpstr>Policies on late submission, re-grade request, cheating …</vt:lpstr>
      <vt:lpstr>Policies on Covid</vt:lpstr>
      <vt:lpstr>Let’s Talk Internet</vt:lpstr>
      <vt:lpstr>The Internet consists of many end-systems</vt:lpstr>
      <vt:lpstr>Connected by switches</vt:lpstr>
      <vt:lpstr>And links</vt:lpstr>
      <vt:lpstr>Managed by many parties</vt:lpstr>
      <vt:lpstr>Transfers data</vt:lpstr>
      <vt:lpstr>A federated system</vt:lpstr>
      <vt:lpstr>Connecting everyone</vt:lpstr>
      <vt:lpstr>Connecting everyone</vt:lpstr>
      <vt:lpstr>Solution: Switched networks</vt:lpstr>
      <vt:lpstr>When do we need to share the network?</vt:lpstr>
      <vt:lpstr>Shared among many services</vt:lpstr>
      <vt:lpstr>Two ways to share switched networks</vt:lpstr>
      <vt:lpstr>Circuit switching</vt:lpstr>
      <vt:lpstr>Circuit switching</vt:lpstr>
      <vt:lpstr>Circuit switching</vt:lpstr>
      <vt:lpstr>Packet switching</vt:lpstr>
      <vt:lpstr>Packet switching</vt:lpstr>
      <vt:lpstr>Packet switching</vt:lpstr>
      <vt:lpstr>Statistical multiplexing</vt:lpstr>
      <vt:lpstr>MASSIVE Scale</vt:lpstr>
      <vt:lpstr>Have we found the right solution?</vt:lpstr>
      <vt:lpstr>The Internet is a lesson</vt:lpstr>
      <vt:lpstr>5-minute break!</vt:lpstr>
      <vt:lpstr>How do we evaluate a network?</vt:lpstr>
      <vt:lpstr>Performance metrics</vt:lpstr>
      <vt:lpstr>Delay</vt:lpstr>
      <vt:lpstr>Delay</vt:lpstr>
      <vt:lpstr>A network link</vt:lpstr>
      <vt:lpstr>1. Transmission delay</vt:lpstr>
      <vt:lpstr>2. Propagation delay</vt:lpstr>
      <vt:lpstr>Packet delay Sending a 100-byte packet</vt:lpstr>
      <vt:lpstr>Packet delay Sending a 100-byte packet</vt:lpstr>
      <vt:lpstr>Sending a large file using 100-byte packets</vt:lpstr>
      <vt:lpstr>Pipe view of a link</vt:lpstr>
      <vt:lpstr>3. Queuing delay</vt:lpstr>
      <vt:lpstr>Queueing delay: “pipe” view</vt:lpstr>
      <vt:lpstr>Queueing delay: “pipe” view</vt:lpstr>
      <vt:lpstr>Queueing delay: “pipe” view</vt:lpstr>
      <vt:lpstr>Queueing delay: “pipe” view</vt:lpstr>
      <vt:lpstr>Queueing delay: “pipe” view</vt:lpstr>
      <vt:lpstr>Queueing delay: “pipe” view</vt:lpstr>
      <vt:lpstr>Queueing delay: “pipe” view</vt:lpstr>
      <vt:lpstr>Persistent overload leads to packet drop/loss</vt:lpstr>
      <vt:lpstr>Queueing delay</vt:lpstr>
      <vt:lpstr>Queueing delay</vt:lpstr>
      <vt:lpstr>Basic queueing theory terminology</vt:lpstr>
      <vt:lpstr>Little’s Law (1961)</vt:lpstr>
      <vt:lpstr>4. Processing Delay</vt:lpstr>
      <vt:lpstr>End-to-end delay</vt:lpstr>
      <vt:lpstr>Round Trip Time (RTT)</vt:lpstr>
      <vt:lpstr>Loss</vt:lpstr>
      <vt:lpstr>Throughput</vt:lpstr>
      <vt:lpstr>Throughput</vt:lpstr>
      <vt:lpstr>End-to-end throughput</vt:lpstr>
      <vt:lpstr>Summary</vt:lpstr>
      <vt:lpstr>PowerPoint Presentation</vt:lpstr>
      <vt:lpstr>What is the network made of?</vt:lpstr>
      <vt:lpstr>What is a network made of?</vt:lpstr>
      <vt:lpstr>What is a network made of?</vt:lpstr>
      <vt:lpstr>What is a network made of?</vt:lpstr>
      <vt:lpstr>The last hop</vt:lpstr>
      <vt:lpstr>How do we connect?</vt:lpstr>
      <vt:lpstr>Digital Subscriber Line (DSL)</vt:lpstr>
      <vt:lpstr>How about a cable provider as an ISP?</vt:lpstr>
      <vt:lpstr>Connecting via cable</vt:lpstr>
      <vt:lpstr>Cable</vt:lpstr>
      <vt:lpstr>Any other means?</vt:lpstr>
      <vt:lpstr>Ethernet</vt:lpstr>
      <vt:lpstr>Ethernet</vt:lpstr>
      <vt:lpstr>Many other ways</vt:lpstr>
      <vt:lpstr>Where is WiFi?</vt:lpstr>
      <vt:lpstr>PowerPoint Presentation</vt:lpstr>
      <vt:lpstr>Details on Circuit Switching</vt:lpstr>
      <vt:lpstr>Many kinds of circuits</vt:lpstr>
      <vt:lpstr>Timing in circuit switching </vt:lpstr>
      <vt:lpstr>Timing in circuit switching </vt:lpstr>
      <vt:lpstr>Timing in circuit switching </vt:lpstr>
      <vt:lpstr>Timing in circuit switching </vt:lpstr>
      <vt:lpstr>Timing in circuit switching </vt:lpstr>
      <vt:lpstr>Timing in circuit switching </vt:lpstr>
      <vt:lpstr>Timing in circuit switching </vt:lpstr>
      <vt:lpstr>Why the delays?</vt:lpstr>
      <vt:lpstr>Timing in circuit switching </vt:lpstr>
      <vt:lpstr>Timing in circuit switching </vt:lpstr>
      <vt:lpstr>Timing in circuit switching </vt:lpstr>
      <vt:lpstr>PowerPoint Presentation</vt:lpstr>
      <vt:lpstr>A network link:  BDP</vt:lpstr>
      <vt:lpstr>BDP Examples</vt:lpstr>
    </vt:vector>
  </TitlesOfParts>
  <Manager/>
  <Company>UC Riverside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CS153: Lecture 3 - Processes</dc:title>
  <dc:subject/>
  <dc:creator>Harsha V. Madhyastha</dc:creator>
  <cp:keywords/>
  <dc:description/>
  <cp:lastModifiedBy>Hong Xu (CSD)</cp:lastModifiedBy>
  <cp:revision>1436</cp:revision>
  <cp:lastPrinted>1999-09-08T17:25:07Z</cp:lastPrinted>
  <dcterms:created xsi:type="dcterms:W3CDTF">2014-01-14T18:15:50Z</dcterms:created>
  <dcterms:modified xsi:type="dcterms:W3CDTF">2022-01-07T08:24:14Z</dcterms:modified>
  <cp:category/>
</cp:coreProperties>
</file>